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442" r:id="rId3"/>
    <p:sldId id="640" r:id="rId4"/>
    <p:sldId id="642" r:id="rId5"/>
    <p:sldId id="643" r:id="rId6"/>
    <p:sldId id="644" r:id="rId7"/>
    <p:sldId id="645" r:id="rId8"/>
    <p:sldId id="609" r:id="rId9"/>
    <p:sldId id="610" r:id="rId10"/>
    <p:sldId id="613" r:id="rId11"/>
    <p:sldId id="611" r:id="rId12"/>
    <p:sldId id="614" r:id="rId13"/>
    <p:sldId id="615" r:id="rId14"/>
    <p:sldId id="616" r:id="rId15"/>
    <p:sldId id="646" r:id="rId16"/>
    <p:sldId id="647" r:id="rId17"/>
    <p:sldId id="648" r:id="rId18"/>
    <p:sldId id="650" r:id="rId19"/>
    <p:sldId id="649" r:id="rId20"/>
    <p:sldId id="651" r:id="rId21"/>
    <p:sldId id="376" r:id="rId22"/>
    <p:sldId id="273" r:id="rId23"/>
    <p:sldId id="338" r:id="rId24"/>
    <p:sldId id="394" r:id="rId25"/>
    <p:sldId id="575" r:id="rId26"/>
    <p:sldId id="608" r:id="rId27"/>
    <p:sldId id="274" r:id="rId28"/>
    <p:sldId id="502" r:id="rId29"/>
    <p:sldId id="284" r:id="rId30"/>
    <p:sldId id="347" r:id="rId31"/>
    <p:sldId id="285"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27" autoAdjust="0"/>
    <p:restoredTop sz="63818" autoAdjust="0"/>
  </p:normalViewPr>
  <p:slideViewPr>
    <p:cSldViewPr snapToGrid="0" snapToObjects="1">
      <p:cViewPr varScale="1">
        <p:scale>
          <a:sx n="131" d="100"/>
          <a:sy n="131" d="100"/>
        </p:scale>
        <p:origin x="4032" y="184"/>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08/11/2023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dirty="0">
                <a:effectLst/>
                <a:latin typeface="Arial" panose="020B0604020202020204" pitchFamily="34" charset="0"/>
              </a:rPr>
              <a:t>أعمال الرسل ١٣: ١ - ١٢</a:t>
            </a:r>
          </a:p>
          <a:p>
            <a:pPr algn="r" rtl="1"/>
            <a:r>
              <a:rPr lang="ar-LB" sz="1200" dirty="0"/>
              <a:t> </a:t>
            </a:r>
          </a:p>
          <a:p>
            <a:pPr algn="r" rtl="1"/>
            <a:r>
              <a:rPr lang="ar-LB" sz="1200" b="1" dirty="0"/>
              <a:t>الفكرة الرئيسية:</a:t>
            </a:r>
          </a:p>
          <a:p>
            <a:pPr algn="r" rtl="1"/>
            <a:r>
              <a:rPr lang="ar-LB" dirty="0">
                <a:effectLst/>
                <a:latin typeface="Arial" panose="020B0604020202020204" pitchFamily="34" charset="0"/>
              </a:rPr>
              <a:t>أن يدرك الولد أنه سيتخطّى التجارب التي ستواجهه عندما يكون ضمن خطَّة الله له، فيما يتمِّم عمل الله، ويشعر بالرجاء والأمل مثابرًا ومستمرًّا في إكمال هذا العمل.</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dirty="0">
                <a:effectLst/>
                <a:latin typeface="Arial" panose="020B0604020202020204" pitchFamily="34" charset="0"/>
              </a:rPr>
              <a:t>بولس يمتلئ من الروح القدس</a:t>
            </a:r>
          </a:p>
          <a:p>
            <a:pPr algn="just" rtl="1"/>
            <a:r>
              <a:rPr lang="ar-LB" dirty="0">
                <a:effectLst/>
                <a:latin typeface="Arial" panose="020B0604020202020204" pitchFamily="34" charset="0"/>
              </a:rPr>
              <a:t>عندما سمع بولس ما قاله الساحر، امتلأ من الروح القدس وقال لباريشوع: “ أيُّها المُمتلئ كلَّ غش وخُبث! يا ابن إبليس، يا عدو كلّ برّ! أما تزال تفسد سبل الله المُستقيمة؟ فهوذا يدُ الرّب عليك فتكون أعمى لا تُبصر الشمس إلى حين” (أعمال الرسل ٣١: ٠١ و١١).</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3147517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effectLst/>
                <a:latin typeface="Arial" panose="020B0604020202020204" pitchFamily="34" charset="0"/>
              </a:rPr>
              <a:t>سقوط الساحر</a:t>
            </a:r>
          </a:p>
          <a:p>
            <a:pPr marL="0" marR="0" lvl="0" indent="0" algn="just"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في الحال سقط على الساحر ضباب وظلمة وصار يدور ملتمسًا من يقوده في يده. وعندما رأى الحاكم  ذلك آمن واندهش من تعليم الرب، ثمَّ وضع إيمانه وثقته في المسيح. لم يدع الله باريشوع يمنع الحاكم من الاستماع إلى رسالة الأخبار السارة عن يسوع، لأنَّ الله يريد أنَّ الجميع يسمعون هذه الأخبار. هذه القصَّة تُرينا قوَّة الله العظيمة التي تستطيع التغلّب على أيِّ ظرف صعب يواجهنا في خدمتنا. فالله كليّ السلطان. كان من الممكن أن يخاف برنابا وبولس ويهربا أمام ذلك الموقف الصعب، لكنهما لم يدعا التجارب توقفهما عن إتمام عمل الرب. ربما نواجه نحن أيضًا أشخاصًا يريدون أن يحبطوا عزيمتنا ويمنعونا من القيام بعمل الرب أو إخبار الناس عن يسوع. لذلك نحن بحاجة إلى قوَّة الله العظيمة وحكمة منه، وما علينا سوى أن  نطلب منه أن يعطينا تلك القوة وتلك الحكمة وثقة في شخصه، لكي نشارك الخبر السار مع الآخرين.</a:t>
            </a:r>
          </a:p>
          <a:p>
            <a:pPr algn="just" rtl="1"/>
            <a:endParaRPr lang="ar-LB" dirty="0">
              <a:effectLst/>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1232242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b="1" kern="1200" dirty="0">
              <a:solidFill>
                <a:schemeClr val="tx1"/>
              </a:solidFill>
              <a:effectLst/>
              <a:latin typeface="+mn-lt"/>
              <a:ea typeface="+mn-ea"/>
              <a:cs typeface="+mn-cs"/>
            </a:endParaRPr>
          </a:p>
          <a:p>
            <a:pPr algn="r" rtl="1"/>
            <a:r>
              <a:rPr lang="ar-LB" b="1" u="sng" dirty="0">
                <a:effectLst/>
                <a:latin typeface="Arial" panose="020B0604020202020204" pitchFamily="34" charset="0"/>
              </a:rPr>
              <a:t>لأَنَّ كَلِمَةَ اللهِ حَيَّةٌ وَفَعَّالَةٌ: </a:t>
            </a:r>
            <a:r>
              <a:rPr lang="ar-LB" dirty="0">
                <a:effectLst/>
                <a:latin typeface="Arial" panose="020B0604020202020204" pitchFamily="34" charset="0"/>
              </a:rPr>
              <a:t>أي إنّ كلمة الله تُظهر لنا الخطيَّة التي بداخلنا، وتعمل على تطهيرنا منها، وبالتالي تعطينا حياة.</a:t>
            </a:r>
            <a:br>
              <a:rPr lang="ar-LB" dirty="0">
                <a:effectLst/>
                <a:latin typeface="Arial" panose="020B0604020202020204" pitchFamily="34" charset="0"/>
              </a:rPr>
            </a:br>
            <a:endParaRPr lang="ar-LB" dirty="0">
              <a:effectLst/>
              <a:latin typeface="Arial" panose="020B0604020202020204" pitchFamily="34" charset="0"/>
            </a:endParaRPr>
          </a:p>
          <a:p>
            <a:pPr algn="r" rtl="1"/>
            <a:r>
              <a:rPr lang="ar-LB" b="1" u="sng" dirty="0">
                <a:effectLst/>
                <a:latin typeface="Arial" panose="020B0604020202020204" pitchFamily="34" charset="0"/>
              </a:rPr>
              <a:t>وَأَمْضَى مِنْ كُلِّ سَيْفٍ ذِي حَدَّيْنِ: </a:t>
            </a:r>
            <a:r>
              <a:rPr lang="ar-LB" dirty="0">
                <a:effectLst/>
                <a:latin typeface="Arial" panose="020B0604020202020204" pitchFamily="34" charset="0"/>
              </a:rPr>
              <a:t>كلمة الله قويَّة مثل السيف، بحيث يقطع الله من خلالها كل محبَّة للخطيَّة، وكلّ ما يؤدّي إلى الضعف في حياتنا.</a:t>
            </a:r>
          </a:p>
          <a:p>
            <a:pPr algn="r" rtl="1"/>
            <a:endParaRPr lang="ar-LB" dirty="0">
              <a:effectLst/>
              <a:latin typeface="Arial" panose="020B0604020202020204" pitchFamily="34" charset="0"/>
            </a:endParaRPr>
          </a:p>
          <a:p>
            <a:pPr algn="r" rtl="1"/>
            <a:r>
              <a:rPr lang="ar-LB" dirty="0">
                <a:effectLst/>
                <a:latin typeface="Arial" panose="020B0604020202020204" pitchFamily="34" charset="0"/>
              </a:rPr>
              <a:t>و</a:t>
            </a:r>
            <a:r>
              <a:rPr lang="ar-LB" b="1" u="sng" dirty="0">
                <a:effectLst/>
                <a:latin typeface="Arial" panose="020B0604020202020204" pitchFamily="34" charset="0"/>
              </a:rPr>
              <a:t>َخَارِقَةٌ إِلَى مَفْرَقِ النَّفْسِ وَالرُّوحِ وَالْمَفَاصِلِ وَالْمِخَاخِ: </a:t>
            </a:r>
            <a:r>
              <a:rPr lang="ar-LB" dirty="0">
                <a:effectLst/>
                <a:latin typeface="Arial" panose="020B0604020202020204" pitchFamily="34" charset="0"/>
              </a:rPr>
              <a:t>أي إنَّها تصل إلى داخل نفس الإنسان وقلبه، وإلى كل ما هو ظاهر كالمفاصل، وخفي مثل المخاخ، أي الفكر فتُظهر سلوك الإنسان.</a:t>
            </a:r>
          </a:p>
          <a:p>
            <a:pPr algn="r" rtl="1"/>
            <a:endParaRPr lang="ar-LB" dirty="0">
              <a:effectLst/>
              <a:latin typeface="Arial" panose="020B0604020202020204" pitchFamily="34" charset="0"/>
            </a:endParaRPr>
          </a:p>
          <a:p>
            <a:pPr algn="r" rtl="1"/>
            <a:r>
              <a:rPr lang="ar-LB" b="1" u="sng" dirty="0">
                <a:effectLst/>
                <a:latin typeface="Arial" panose="020B0604020202020204" pitchFamily="34" charset="0"/>
              </a:rPr>
              <a:t>وَمُمَيِّزَةٌ أَفْكَارَ الْقَلْبِ وَنِيَّاتِهِ: </a:t>
            </a:r>
            <a:r>
              <a:rPr lang="ar-LB" dirty="0">
                <a:effectLst/>
                <a:latin typeface="Arial" panose="020B0604020202020204" pitchFamily="34" charset="0"/>
              </a:rPr>
              <a:t>كما أن تلك الكلمة تميِّز ما هو خطأ وما هو صواب. فهي تدخل إلى الأفكار التي لا يستطيع أن يراها أحد من الناس، وإلى الرغبات والنيّات، فتعمل على تغييرها نحو الأفضل.</a:t>
            </a:r>
          </a:p>
          <a:p>
            <a:pPr algn="r" rtl="1"/>
            <a:br>
              <a:rPr lang="ar-LB" dirty="0">
                <a:effectLst/>
                <a:latin typeface="Arial" panose="020B0604020202020204" pitchFamily="34" charset="0"/>
              </a:rPr>
            </a:br>
            <a:endParaRPr lang="ar-LB" dirty="0">
              <a:effectLst/>
              <a:latin typeface="Arial" panose="020B0604020202020204" pitchFamily="34" charset="0"/>
            </a:endParaRPr>
          </a:p>
          <a:p>
            <a:pPr algn="r" rtl="1"/>
            <a:r>
              <a:rPr lang="ar-LB" dirty="0">
                <a:effectLst/>
                <a:latin typeface="Arial" panose="020B0604020202020204" pitchFamily="34" charset="0"/>
              </a:rPr>
              <a:t>كرِّر الآية عدَّة مرّات مع الأولاد</a:t>
            </a:r>
          </a:p>
          <a:p>
            <a:pPr algn="r" rtl="1"/>
            <a:endParaRPr lang="ar-LB" dirty="0">
              <a:effectLst/>
              <a:latin typeface="Arial" panose="020B0604020202020204" pitchFamily="34" charset="0"/>
            </a:endParaRPr>
          </a:p>
          <a:p>
            <a:pPr algn="r" rtl="1"/>
            <a:endParaRPr lang="ar-LB" dirty="0">
              <a:effectLst/>
              <a:latin typeface="Arial" panose="020B0604020202020204" pitchFamily="34" charset="0"/>
            </a:endParaRPr>
          </a:p>
          <a:p>
            <a:pPr algn="r" rtl="1"/>
            <a:endParaRPr lang="ar-LB" dirty="0">
              <a:effectLst/>
              <a:latin typeface="Arial" panose="020B0604020202020204" pitchFamily="34" charset="0"/>
            </a:endParaRP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dirty="0">
                <a:effectLst/>
                <a:latin typeface="Arial" panose="020B0604020202020204" pitchFamily="34" charset="0"/>
              </a:rPr>
              <a:t> علبة متوسِّطة الحجم – ورق 4</a:t>
            </a:r>
            <a:r>
              <a:rPr lang="en-US" dirty="0">
                <a:effectLst/>
                <a:latin typeface="Arial" panose="020B0604020202020204" pitchFamily="34" charset="0"/>
              </a:rPr>
              <a:t>A – </a:t>
            </a:r>
            <a:r>
              <a:rPr lang="ar-LB" dirty="0">
                <a:effectLst/>
                <a:latin typeface="Arial" panose="020B0604020202020204" pitchFamily="34" charset="0"/>
              </a:rPr>
              <a:t>كريبون مُلوّن .</a:t>
            </a:r>
          </a:p>
          <a:p>
            <a:pPr algn="r" rtl="1"/>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شرح وتطبِيق</a:t>
            </a:r>
            <a:r>
              <a:rPr lang="ar-LB" dirty="0">
                <a:solidFill>
                  <a:srgbClr val="24408E"/>
                </a:solidFill>
                <a:effectLst/>
                <a:latin typeface="Arial" panose="020B0604020202020204" pitchFamily="34" charset="0"/>
              </a:rPr>
              <a:t> </a:t>
            </a:r>
            <a:endParaRPr lang="ar-LB" dirty="0">
              <a:effectLst/>
              <a:latin typeface="Arial" panose="020B0604020202020204" pitchFamily="34" charset="0"/>
            </a:endParaRPr>
          </a:p>
          <a:p>
            <a:pPr algn="r" rtl="1"/>
            <a:r>
              <a:rPr lang="ar-LB" sz="1200" kern="1200" dirty="0">
                <a:solidFill>
                  <a:schemeClr val="tx1"/>
                </a:solidFill>
                <a:effectLst/>
                <a:latin typeface="+mn-lt"/>
                <a:ea typeface="+mn-ea"/>
                <a:cs typeface="+mn-cs"/>
              </a:rPr>
              <a:t>     </a:t>
            </a:r>
          </a:p>
          <a:p>
            <a:pPr marL="171450" indent="-171450" algn="r" rtl="1">
              <a:buFont typeface="Arial" panose="020B0604020202020204" pitchFamily="34" charset="0"/>
              <a:buChar char="•"/>
            </a:pPr>
            <a:r>
              <a:rPr lang="ar-LB" dirty="0">
                <a:effectLst/>
                <a:latin typeface="Arial" panose="020B0604020202020204" pitchFamily="34" charset="0"/>
              </a:rPr>
              <a:t>قُم بقص ورقة 4</a:t>
            </a:r>
            <a:r>
              <a:rPr lang="en-US" dirty="0">
                <a:effectLst/>
                <a:latin typeface="Arial" panose="020B0604020202020204" pitchFamily="34" charset="0"/>
              </a:rPr>
              <a:t>A </a:t>
            </a:r>
            <a:r>
              <a:rPr lang="ar-LB" dirty="0">
                <a:effectLst/>
                <a:latin typeface="Arial" panose="020B0604020202020204" pitchFamily="34" charset="0"/>
              </a:rPr>
              <a:t>إلى مُربّعات صغيرة الحجم.</a:t>
            </a:r>
          </a:p>
          <a:p>
            <a:pPr marL="171450" indent="-171450" algn="r" rtl="1">
              <a:buFont typeface="Arial" panose="020B0604020202020204" pitchFamily="34" charset="0"/>
              <a:buChar char="•"/>
            </a:pPr>
            <a:r>
              <a:rPr lang="ar-LB" dirty="0">
                <a:effectLst/>
                <a:latin typeface="Arial" panose="020B0604020202020204" pitchFamily="34" charset="0"/>
              </a:rPr>
              <a:t>اكتب كلّ كلمة من كلمات الآية على مربَّع.</a:t>
            </a:r>
          </a:p>
          <a:p>
            <a:pPr marL="171450" indent="-171450" algn="r" rtl="1">
              <a:buFont typeface="Arial" panose="020B0604020202020204" pitchFamily="34" charset="0"/>
              <a:buChar char="•"/>
            </a:pPr>
            <a:r>
              <a:rPr lang="ar-LB" dirty="0">
                <a:effectLst/>
                <a:latin typeface="Arial" panose="020B0604020202020204" pitchFamily="34" charset="0"/>
              </a:rPr>
              <a:t>كرِّر العمليَّة.</a:t>
            </a:r>
          </a:p>
          <a:p>
            <a:pPr marL="171450" indent="-171450" algn="r" rtl="1">
              <a:buFont typeface="Arial" panose="020B0604020202020204" pitchFamily="34" charset="0"/>
              <a:buChar char="•"/>
            </a:pPr>
            <a:r>
              <a:rPr lang="ar-LB" dirty="0">
                <a:effectLst/>
                <a:latin typeface="Arial" panose="020B0604020202020204" pitchFamily="34" charset="0"/>
              </a:rPr>
              <a:t>قُم بطوي كلّ الأوراق وضعها في العلبة.</a:t>
            </a:r>
          </a:p>
          <a:p>
            <a:pPr marL="171450" indent="-171450" algn="r" rtl="1">
              <a:buFont typeface="Arial" panose="020B0604020202020204" pitchFamily="34" charset="0"/>
              <a:buChar char="•"/>
            </a:pPr>
            <a:r>
              <a:rPr lang="ar-LB" dirty="0">
                <a:effectLst/>
                <a:latin typeface="Arial" panose="020B0604020202020204" pitchFamily="34" charset="0"/>
              </a:rPr>
              <a:t>ضع أيضًا بعض الأوراق الفارغة من المربّعات في العلبة.</a:t>
            </a:r>
          </a:p>
          <a:p>
            <a:pPr marL="171450" indent="-171450" algn="r" rtl="1">
              <a:buFont typeface="Arial" panose="020B0604020202020204" pitchFamily="34" charset="0"/>
              <a:buChar char="•"/>
            </a:pPr>
            <a:r>
              <a:rPr lang="ar-LB" dirty="0">
                <a:effectLst/>
                <a:latin typeface="Arial" panose="020B0604020202020204" pitchFamily="34" charset="0"/>
              </a:rPr>
              <a:t>قصّ الكريبون الملوَّن، واخلطه مع الأوراق.</a:t>
            </a:r>
          </a:p>
          <a:p>
            <a:pPr marL="171450" indent="-171450" algn="r" rtl="1">
              <a:buFont typeface="Arial" panose="020B0604020202020204" pitchFamily="34" charset="0"/>
              <a:buChar char="•"/>
            </a:pPr>
            <a:r>
              <a:rPr lang="ar-LB" dirty="0">
                <a:effectLst/>
                <a:latin typeface="Arial" panose="020B0604020202020204" pitchFamily="34" charset="0"/>
              </a:rPr>
              <a:t>قسِّم الأولاد إلى فريقين.</a:t>
            </a:r>
          </a:p>
          <a:p>
            <a:pPr marL="171450" indent="-171450" algn="r" rtl="1">
              <a:buFont typeface="Arial" panose="020B0604020202020204" pitchFamily="34" charset="0"/>
              <a:buChar char="•"/>
            </a:pPr>
            <a:r>
              <a:rPr lang="ar-LB" dirty="0">
                <a:effectLst/>
                <a:latin typeface="Arial" panose="020B0604020202020204" pitchFamily="34" charset="0"/>
              </a:rPr>
              <a:t>على كلِّ ولد من كلِّ فريق أن يسحب كلمة من كلمات الآية.</a:t>
            </a:r>
          </a:p>
          <a:p>
            <a:pPr marL="171450" indent="-171450" algn="r" rtl="1">
              <a:buFont typeface="Arial" panose="020B0604020202020204" pitchFamily="34" charset="0"/>
              <a:buChar char="•"/>
            </a:pPr>
            <a:r>
              <a:rPr lang="ar-LB" dirty="0">
                <a:effectLst/>
                <a:latin typeface="Arial" panose="020B0604020202020204" pitchFamily="34" charset="0"/>
              </a:rPr>
              <a:t>على كلِّ فريق أن يقوم بتجميع كلمات الآية وترتيبها بالتسلسل الصحيح.</a:t>
            </a:r>
          </a:p>
          <a:p>
            <a:pPr marL="171450" indent="-171450" algn="r" rtl="1">
              <a:buFont typeface="Arial" panose="020B0604020202020204" pitchFamily="34" charset="0"/>
              <a:buChar char="•"/>
            </a:pPr>
            <a:r>
              <a:rPr lang="ar-LB" dirty="0">
                <a:effectLst/>
                <a:latin typeface="Arial" panose="020B0604020202020204" pitchFamily="34" charset="0"/>
              </a:rPr>
              <a:t>إذا سحب الفريق ورقة فارغة، يضعها في مكانها منتظرًا دوره مرَّة أخرى.</a:t>
            </a:r>
          </a:p>
          <a:p>
            <a:pPr marL="171450" indent="-171450" algn="r" rtl="1">
              <a:buFont typeface="Arial" panose="020B0604020202020204" pitchFamily="34" charset="0"/>
              <a:buChar char="•"/>
            </a:pPr>
            <a:r>
              <a:rPr lang="ar-LB" dirty="0">
                <a:effectLst/>
                <a:latin typeface="Arial" panose="020B0604020202020204" pitchFamily="34" charset="0"/>
              </a:rPr>
              <a:t>ليشارك الفريق الفائز الذي ينتهي من تجميع كلمات الآية وترتيبها بتسميع الآية بصوت مسموع.</a:t>
            </a:r>
          </a:p>
          <a:p>
            <a:pPr marL="171450" indent="-171450" algn="r" rtl="1">
              <a:buFont typeface="Arial" panose="020B0604020202020204" pitchFamily="34" charset="0"/>
              <a:buChar char="•"/>
            </a:pPr>
            <a:r>
              <a:rPr lang="ar-LB" dirty="0">
                <a:effectLst/>
                <a:latin typeface="Arial" panose="020B0604020202020204" pitchFamily="34" charset="0"/>
              </a:rPr>
              <a:t>يمكنك تشغيل الموسيقى لتشجيع الأولاد.</a:t>
            </a:r>
          </a:p>
          <a:p>
            <a:pPr algn="r" rtl="1"/>
            <a:br>
              <a:rPr lang="ar-LB" dirty="0">
                <a:effectLst/>
                <a:latin typeface="Arial" panose="020B0604020202020204" pitchFamily="34" charset="0"/>
              </a:rPr>
            </a:br>
            <a:endParaRPr lang="ar-LB" dirty="0">
              <a:effectLst/>
              <a:latin typeface="Arial" panose="020B0604020202020204" pitchFamily="34" charset="0"/>
            </a:endParaRPr>
          </a:p>
          <a:p>
            <a:pPr algn="r" rtl="1"/>
            <a:r>
              <a:rPr lang="ar-LB" dirty="0">
                <a:effectLst/>
                <a:latin typeface="Arial" panose="020B0604020202020204" pitchFamily="34" charset="0"/>
              </a:rPr>
              <a:t>ملاحظة: يجب على المعلِّم خلط الأوراق في كلِّ مرَّة يتمّ فيها السحب.</a:t>
            </a:r>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 المواد المطلوبة:  وعاء شفاف - مياه - ملح - بيضة مسلوقة.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شرح وتطبيِق </a:t>
            </a:r>
          </a:p>
          <a:p>
            <a:pPr marL="171450" indent="-171450" algn="r" rtl="1">
              <a:buFont typeface="Arial" panose="020B0604020202020204" pitchFamily="34" charset="0"/>
              <a:buChar char="•"/>
            </a:pPr>
            <a:r>
              <a:rPr lang="ar-LB" dirty="0">
                <a:effectLst/>
                <a:latin typeface="Arial" panose="020B0604020202020204" pitchFamily="34" charset="0"/>
              </a:rPr>
              <a:t>ضع</a:t>
            </a:r>
            <a:r>
              <a:rPr lang="ar-LB" b="1" dirty="0">
                <a:effectLst/>
                <a:latin typeface="Arial" panose="020B0604020202020204" pitchFamily="34" charset="0"/>
              </a:rPr>
              <a:t> </a:t>
            </a:r>
            <a:r>
              <a:rPr lang="ar-LB" dirty="0">
                <a:effectLst/>
                <a:latin typeface="Arial" panose="020B0604020202020204" pitchFamily="34" charset="0"/>
              </a:rPr>
              <a:t>المياه</a:t>
            </a:r>
            <a:r>
              <a:rPr lang="ar-LB" b="1" dirty="0">
                <a:effectLst/>
                <a:latin typeface="Arial" panose="020B0604020202020204" pitchFamily="34" charset="0"/>
              </a:rPr>
              <a:t> </a:t>
            </a:r>
            <a:r>
              <a:rPr lang="ar-LB" dirty="0">
                <a:effectLst/>
                <a:latin typeface="Arial" panose="020B0604020202020204" pitchFamily="34" charset="0"/>
              </a:rPr>
              <a:t>في</a:t>
            </a:r>
            <a:r>
              <a:rPr lang="ar-LB" b="1" dirty="0">
                <a:effectLst/>
                <a:latin typeface="Arial" panose="020B0604020202020204" pitchFamily="34" charset="0"/>
              </a:rPr>
              <a:t> </a:t>
            </a:r>
            <a:r>
              <a:rPr lang="ar-LB" dirty="0">
                <a:effectLst/>
                <a:latin typeface="Arial" panose="020B0604020202020204" pitchFamily="34" charset="0"/>
              </a:rPr>
              <a:t>الوعاء، إن المياه تُمثل المشاكل والتحديات التي نواجهها في حياتنا. </a:t>
            </a:r>
          </a:p>
          <a:p>
            <a:pPr marL="171450" indent="-171450" algn="r" rtl="1">
              <a:buFont typeface="Arial" panose="020B0604020202020204" pitchFamily="34" charset="0"/>
              <a:buChar char="•"/>
            </a:pPr>
            <a:r>
              <a:rPr lang="ar-LB" dirty="0">
                <a:effectLst/>
                <a:latin typeface="Arial" panose="020B0604020202020204" pitchFamily="34" charset="0"/>
              </a:rPr>
              <a:t>ضع البيضة داخل الوعاء (ستغرق في العمق)، إن البيضة تُمثلني وتُمثل كل شخص منا.</a:t>
            </a:r>
          </a:p>
          <a:p>
            <a:pPr algn="r" rtl="1"/>
            <a:r>
              <a:rPr lang="ar-LB" dirty="0">
                <a:effectLst/>
                <a:latin typeface="Arial" panose="020B0604020202020204" pitchFamily="34" charset="0"/>
              </a:rPr>
              <a:t>يوجد الكثير من التجارب والمشاكل التي عندما نواجهها مُعتمدين على قوتنا الجسدية نغرق بها مثل هذه البيضة في المياه.</a:t>
            </a:r>
          </a:p>
          <a:p>
            <a:pPr marL="171450" indent="-171450" algn="r" rtl="1">
              <a:buFont typeface="Arial" panose="020B0604020202020204" pitchFamily="34" charset="0"/>
              <a:buChar char="•"/>
            </a:pPr>
            <a:r>
              <a:rPr lang="ar-LB" dirty="0">
                <a:effectLst/>
                <a:latin typeface="Arial" panose="020B0604020202020204" pitchFamily="34" charset="0"/>
              </a:rPr>
              <a:t>إبدأ بوضع الملح، ولكن عندما نلتجئ الى كلمة الله أي الكتاب المقدس، سندرك خطة الله لحياتنا و سنتخطى كل التجارب، ولكن هذا يتطلب منا الكثير من المثابرة.</a:t>
            </a:r>
          </a:p>
          <a:p>
            <a:pPr algn="r" rtl="1"/>
            <a:r>
              <a:rPr lang="ar-LB" dirty="0">
                <a:effectLst/>
                <a:latin typeface="Arial" panose="020B0604020202020204" pitchFamily="34" charset="0"/>
              </a:rPr>
              <a:t>استمر بوضع الملح، يُمكنك أن تختار ولداً لمساعدتك في الإكثار من وضع الملح.</a:t>
            </a:r>
          </a:p>
          <a:p>
            <a:pPr algn="r" rtl="1"/>
            <a:r>
              <a:rPr lang="ar-LB" dirty="0">
                <a:effectLst/>
                <a:latin typeface="Arial" panose="020B0604020202020204" pitchFamily="34" charset="0"/>
              </a:rPr>
              <a:t>اسأل الأولاد، ما الذي تُشاهدونه؟ اسمع الأجوبة. </a:t>
            </a:r>
          </a:p>
          <a:p>
            <a:pPr algn="r" rtl="1"/>
            <a:br>
              <a:rPr lang="ar-LB" dirty="0">
                <a:effectLst/>
                <a:latin typeface="Arial" panose="020B0604020202020204" pitchFamily="34" charset="0"/>
              </a:rPr>
            </a:br>
            <a:endParaRPr lang="ar-LB" dirty="0">
              <a:effectLst/>
              <a:latin typeface="Arial" panose="020B0604020202020204" pitchFamily="34" charset="0"/>
            </a:endParaRPr>
          </a:p>
          <a:p>
            <a:pPr algn="r" rtl="1"/>
            <a:r>
              <a:rPr lang="ar-LB" dirty="0">
                <a:effectLst/>
                <a:latin typeface="Arial" panose="020B0604020202020204" pitchFamily="34" charset="0"/>
              </a:rPr>
              <a:t>نعم انها البيضة ترتفع الى الأعلى، هكذا نحن أيضاً عندما نُثابر ونستمر في قراءة كلمة الله سنرتفِع فوق كل المشاكل والتحديات وسنعرف خطة الله لحياتنا.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3799390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dirty="0">
                <a:effectLst/>
                <a:latin typeface="Arial" panose="020B0604020202020204" pitchFamily="34" charset="0"/>
              </a:rPr>
              <a:t>تعلّمنا اليوم أنَّه بالإمكان أن نتخطّى التجارب التي ستواجهنا عندما نتمِّم عمل الله، ولكن علينا أن نثابر ونستمر في إكمال مشيئة الله متمسِّكين في الوقت عينه بكلمته. دعونا نحني رؤوسنا للصلاة لنشكر الرب على هذا النهار المبارك.</a:t>
            </a:r>
          </a:p>
          <a:p>
            <a:pPr algn="just" rtl="1"/>
            <a:br>
              <a:rPr lang="ar-LB" dirty="0">
                <a:effectLst/>
                <a:latin typeface="Arial" panose="020B0604020202020204" pitchFamily="34" charset="0"/>
              </a:rPr>
            </a:br>
            <a:endParaRPr lang="ar-LB" dirty="0">
              <a:effectLst/>
              <a:latin typeface="Arial" panose="020B0604020202020204" pitchFamily="34" charset="0"/>
            </a:endParaRPr>
          </a:p>
          <a:p>
            <a:pPr algn="just" rtl="1"/>
            <a:r>
              <a:rPr lang="ar-LB" dirty="0">
                <a:effectLst/>
                <a:latin typeface="Arial" panose="020B0604020202020204" pitchFamily="34" charset="0"/>
              </a:rPr>
              <a:t>“يا رب يسوع نشكرك على هذا النهار الجميل الذي فيه تعلَّمنا كيف نتخطّى التجارب التي قد نتعرَّض لها. نطلب منك أن تعطينا القوَّة والشجاعة لكي نخبر عنك بشجاعة ومن دون خوف، واثقين أنك معنا وتحمينا.</a:t>
            </a:r>
          </a:p>
          <a:p>
            <a:pPr algn="just" rtl="1"/>
            <a:r>
              <a:rPr lang="ar-LB" dirty="0">
                <a:effectLst/>
                <a:latin typeface="Arial" panose="020B0604020202020204" pitchFamily="34" charset="0"/>
              </a:rPr>
              <a:t> باسم يسوع، آمين.”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9758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مرحبًا يا أصدقائي. أنا فرحان/ة أن أكون معكم في هذا اليوم الجميل حيث نتمتَّع بدفء الشمس والطبيعة التي خلقها الله. اسأل</a:t>
            </a:r>
            <a:r>
              <a:rPr lang="ar-LB" b="1" dirty="0">
                <a:effectLst/>
                <a:latin typeface="Arial" panose="020B0604020202020204" pitchFamily="34" charset="0"/>
              </a:rPr>
              <a:t> </a:t>
            </a:r>
            <a:r>
              <a:rPr lang="ar-LB" dirty="0">
                <a:effectLst/>
                <a:latin typeface="Arial" panose="020B0604020202020204" pitchFamily="34" charset="0"/>
              </a:rPr>
              <a:t>الأولاد، كيف كان أسبوعكم المنصرم؟ هل من اختبار جميل حصل مع أيِّ واحد أو واحدة منكم؟ </a:t>
            </a:r>
            <a:r>
              <a:rPr lang="ar-LB" b="1" dirty="0">
                <a:effectLst/>
                <a:latin typeface="Arial" panose="020B0604020202020204" pitchFamily="34" charset="0"/>
              </a:rPr>
              <a:t>(</a:t>
            </a:r>
            <a:r>
              <a:rPr lang="ar-LB" dirty="0">
                <a:effectLst/>
                <a:latin typeface="Arial" panose="020B0604020202020204" pitchFamily="34" charset="0"/>
              </a:rPr>
              <a:t>اسمع</a:t>
            </a:r>
            <a:r>
              <a:rPr lang="ar-LB" b="1" dirty="0">
                <a:effectLst/>
                <a:latin typeface="Arial" panose="020B0604020202020204" pitchFamily="34" charset="0"/>
              </a:rPr>
              <a:t> </a:t>
            </a:r>
            <a:r>
              <a:rPr lang="ar-LB" dirty="0">
                <a:effectLst/>
                <a:latin typeface="Arial" panose="020B0604020202020204" pitchFamily="34" charset="0"/>
              </a:rPr>
              <a:t>الإجابات</a:t>
            </a:r>
            <a:r>
              <a:rPr lang="ar-LB" b="1" dirty="0">
                <a:effectLst/>
                <a:latin typeface="Arial" panose="020B0604020202020204" pitchFamily="34" charset="0"/>
              </a:rPr>
              <a:t>)</a:t>
            </a:r>
            <a:r>
              <a:rPr lang="ar-LB" dirty="0">
                <a:effectLst/>
                <a:latin typeface="Arial" panose="020B0604020202020204" pitchFamily="34" charset="0"/>
              </a:rPr>
              <a:t>. من منكم يستطيع أن يذكِّرنا ماذا تعلّمنا الأسبوع الماضي؟ </a:t>
            </a:r>
            <a:r>
              <a:rPr lang="ar-LB" b="1" dirty="0">
                <a:effectLst/>
                <a:latin typeface="Arial" panose="020B0604020202020204" pitchFamily="34" charset="0"/>
              </a:rPr>
              <a:t>(</a:t>
            </a:r>
            <a:r>
              <a:rPr lang="ar-LB" dirty="0">
                <a:effectLst/>
                <a:latin typeface="Arial" panose="020B0604020202020204" pitchFamily="34" charset="0"/>
              </a:rPr>
              <a:t>اسمع</a:t>
            </a:r>
            <a:r>
              <a:rPr lang="ar-LB" b="1" dirty="0">
                <a:effectLst/>
                <a:latin typeface="Arial" panose="020B0604020202020204" pitchFamily="34" charset="0"/>
              </a:rPr>
              <a:t> </a:t>
            </a:r>
            <a:r>
              <a:rPr lang="ar-LB" dirty="0">
                <a:effectLst/>
                <a:latin typeface="Arial" panose="020B0604020202020204" pitchFamily="34" charset="0"/>
              </a:rPr>
              <a:t>الإجابات</a:t>
            </a:r>
            <a:r>
              <a:rPr lang="ar-LB" b="1" dirty="0">
                <a:effectLst/>
                <a:latin typeface="Arial" panose="020B0604020202020204" pitchFamily="34" charset="0"/>
              </a:rPr>
              <a:t>)</a:t>
            </a:r>
            <a:r>
              <a:rPr lang="ar-LB" dirty="0">
                <a:effectLst/>
                <a:latin typeface="Arial" panose="020B0604020202020204" pitchFamily="34" charset="0"/>
              </a:rPr>
              <a:t>. حسنًا، سنذهب اليوم في رحلة مع شخصيَّة نعرفها في الكتاب المقدَّس، وسنتعرَّف معًا ضمن برنامجنا كيف يمكننا أن نتخطّى التجارب التي نواجهها ونحن نفعل مشيئة الله في حياتنا. ولكن أولاً دعونا نحني رؤوسنا للصلاة. اسأل الأولاد، من يريد أن يشاركنا في صلاة قصيرة، يشكر فيها الرب على اهتمامه بنا وحفظه إيّانا ويطلب بركته على ما سنتعلّمه بعد قليل؟ </a:t>
            </a:r>
            <a:r>
              <a:rPr lang="ar-LB" b="1" dirty="0">
                <a:effectLst/>
                <a:latin typeface="Arial" panose="020B0604020202020204" pitchFamily="34" charset="0"/>
              </a:rPr>
              <a:t>(</a:t>
            </a:r>
            <a:r>
              <a:rPr lang="ar-LB" dirty="0">
                <a:effectLst/>
                <a:latin typeface="Arial" panose="020B0604020202020204" pitchFamily="34" charset="0"/>
              </a:rPr>
              <a:t>اختر</a:t>
            </a:r>
            <a:r>
              <a:rPr lang="ar-LB" b="1" dirty="0">
                <a:effectLst/>
                <a:latin typeface="Arial" panose="020B0604020202020204" pitchFamily="34" charset="0"/>
              </a:rPr>
              <a:t> </a:t>
            </a:r>
            <a:r>
              <a:rPr lang="ar-LB" dirty="0">
                <a:effectLst/>
                <a:latin typeface="Arial" panose="020B0604020202020204" pitchFamily="34" charset="0"/>
              </a:rPr>
              <a:t>ولدًا</a:t>
            </a:r>
            <a:r>
              <a:rPr lang="ar-LB" b="1" dirty="0">
                <a:effectLst/>
                <a:latin typeface="Arial" panose="020B0604020202020204" pitchFamily="34" charset="0"/>
              </a:rPr>
              <a:t> </a:t>
            </a:r>
            <a:r>
              <a:rPr lang="ar-LB" dirty="0">
                <a:effectLst/>
                <a:latin typeface="Arial" panose="020B0604020202020204" pitchFamily="34" charset="0"/>
              </a:rPr>
              <a:t>من</a:t>
            </a:r>
            <a:r>
              <a:rPr lang="ar-LB" b="1" dirty="0">
                <a:effectLst/>
                <a:latin typeface="Arial" panose="020B0604020202020204" pitchFamily="34" charset="0"/>
              </a:rPr>
              <a:t> </a:t>
            </a:r>
            <a:r>
              <a:rPr lang="ar-LB" dirty="0">
                <a:effectLst/>
                <a:latin typeface="Arial" panose="020B0604020202020204" pitchFamily="34" charset="0"/>
              </a:rPr>
              <a:t>الأولاد</a:t>
            </a:r>
            <a:r>
              <a:rPr lang="ar-LB" b="1" dirty="0">
                <a:effectLst/>
                <a:latin typeface="Arial" panose="020B0604020202020204" pitchFamily="34" charset="0"/>
              </a:rPr>
              <a:t> </a:t>
            </a:r>
            <a:r>
              <a:rPr lang="ar-LB" dirty="0">
                <a:effectLst/>
                <a:latin typeface="Arial" panose="020B0604020202020204" pitchFamily="34" charset="0"/>
              </a:rPr>
              <a:t>وشجِّعهم</a:t>
            </a:r>
            <a:r>
              <a:rPr lang="ar-LB" b="1" dirty="0">
                <a:effectLst/>
                <a:latin typeface="Arial" panose="020B0604020202020204" pitchFamily="34" charset="0"/>
              </a:rPr>
              <a:t> </a:t>
            </a:r>
            <a:r>
              <a:rPr lang="ar-LB" dirty="0">
                <a:effectLst/>
                <a:latin typeface="Arial" panose="020B0604020202020204" pitchFamily="34" charset="0"/>
              </a:rPr>
              <a:t>على</a:t>
            </a:r>
            <a:r>
              <a:rPr lang="ar-LB" b="1" dirty="0">
                <a:effectLst/>
                <a:latin typeface="Arial" panose="020B0604020202020204" pitchFamily="34" charset="0"/>
              </a:rPr>
              <a:t> </a:t>
            </a:r>
            <a:r>
              <a:rPr lang="ar-LB" dirty="0">
                <a:effectLst/>
                <a:latin typeface="Arial" panose="020B0604020202020204" pitchFamily="34" charset="0"/>
              </a:rPr>
              <a:t>الصلاة</a:t>
            </a:r>
            <a:r>
              <a:rPr lang="ar-LB" b="1" dirty="0">
                <a:effectLst/>
                <a:latin typeface="Arial" panose="020B0604020202020204" pitchFamily="34" charset="0"/>
              </a:rPr>
              <a:t> </a:t>
            </a:r>
            <a:r>
              <a:rPr lang="ar-LB" dirty="0">
                <a:effectLst/>
                <a:latin typeface="Arial" panose="020B0604020202020204" pitchFamily="34" charset="0"/>
              </a:rPr>
              <a:t>والتكلُّم</a:t>
            </a:r>
            <a:r>
              <a:rPr lang="ar-LB" b="1" dirty="0">
                <a:effectLst/>
                <a:latin typeface="Arial" panose="020B0604020202020204" pitchFamily="34" charset="0"/>
              </a:rPr>
              <a:t> </a:t>
            </a:r>
            <a:r>
              <a:rPr lang="ar-LB" dirty="0">
                <a:effectLst/>
                <a:latin typeface="Arial" panose="020B0604020202020204" pitchFamily="34" charset="0"/>
              </a:rPr>
              <a:t>مع</a:t>
            </a:r>
            <a:r>
              <a:rPr lang="ar-LB" b="1" dirty="0">
                <a:effectLst/>
                <a:latin typeface="Arial" panose="020B0604020202020204" pitchFamily="34" charset="0"/>
              </a:rPr>
              <a:t> </a:t>
            </a:r>
            <a:r>
              <a:rPr lang="ar-LB" dirty="0">
                <a:effectLst/>
                <a:latin typeface="Arial" panose="020B0604020202020204" pitchFamily="34" charset="0"/>
              </a:rPr>
              <a:t>الله</a:t>
            </a:r>
            <a:r>
              <a:rPr lang="ar-LB" b="1" dirty="0">
                <a:effectLst/>
                <a:latin typeface="Arial" panose="020B0604020202020204" pitchFamily="34" charset="0"/>
              </a:rPr>
              <a:t>).</a:t>
            </a:r>
            <a:endParaRPr lang="ar-LB" dirty="0">
              <a:effectLst/>
              <a:latin typeface="Arial" panose="020B0604020202020204" pitchFamily="34" charset="0"/>
            </a:endParaRPr>
          </a:p>
          <a:p>
            <a:pPr marL="0" algn="r" defTabSz="914400" rtl="1"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effectLst/>
                <a:latin typeface="Arial" panose="020B0604020202020204" pitchFamily="34" charset="0"/>
              </a:rPr>
              <a:t>قلبي بُم بُم قلبي بُم بُم</a:t>
            </a:r>
          </a:p>
          <a:p>
            <a:pPr algn="ctr" rtl="1"/>
            <a:r>
              <a:rPr lang="ar-LB" dirty="0">
                <a:effectLst/>
                <a:latin typeface="Arial" panose="020B0604020202020204" pitchFamily="34" charset="0"/>
              </a:rPr>
              <a:t>عارف إنك بتحبني</a:t>
            </a:r>
          </a:p>
          <a:p>
            <a:pPr algn="ctr" rtl="1"/>
            <a:r>
              <a:rPr lang="ar-LB" dirty="0">
                <a:effectLst/>
                <a:latin typeface="Arial" panose="020B0604020202020204" pitchFamily="34" charset="0"/>
              </a:rPr>
              <a:t>عيني تفتح عيني تغمّض</a:t>
            </a:r>
          </a:p>
          <a:p>
            <a:pPr algn="ctr" rtl="1"/>
            <a:r>
              <a:rPr lang="ar-LB" dirty="0">
                <a:effectLst/>
                <a:latin typeface="Arial" panose="020B0604020202020204" pitchFamily="34" charset="0"/>
              </a:rPr>
              <a:t>وأعرف إنك ... بتحبني</a:t>
            </a:r>
          </a:p>
          <a:p>
            <a:pPr algn="ctr" rtl="1"/>
            <a:r>
              <a:rPr lang="ar-LB" dirty="0">
                <a:effectLst/>
                <a:latin typeface="Arial" panose="020B0604020202020204" pitchFamily="34" charset="0"/>
              </a:rPr>
              <a:t>رجلي تنط لفوق رجلي تنُط</a:t>
            </a:r>
          </a:p>
          <a:p>
            <a:pPr algn="ctr" rtl="1"/>
            <a:r>
              <a:rPr lang="ar-LB" dirty="0">
                <a:effectLst/>
                <a:latin typeface="Arial" panose="020B0604020202020204" pitchFamily="34" charset="0"/>
              </a:rPr>
              <a:t>وافرح انك ... بتحبني</a:t>
            </a:r>
          </a:p>
          <a:p>
            <a:pPr algn="ctr" rtl="1"/>
            <a:r>
              <a:rPr lang="ar-LB" dirty="0">
                <a:effectLst/>
                <a:latin typeface="Arial" panose="020B0604020202020204" pitchFamily="34" charset="0"/>
              </a:rPr>
              <a:t>برفع صوتي مع البحور</a:t>
            </a:r>
          </a:p>
          <a:p>
            <a:pPr algn="ctr" rtl="1"/>
            <a:r>
              <a:rPr lang="ar-LB" dirty="0">
                <a:effectLst/>
                <a:latin typeface="Arial" panose="020B0604020202020204" pitchFamily="34" charset="0"/>
              </a:rPr>
              <a:t>والطيور ويا الزهور</a:t>
            </a:r>
          </a:p>
          <a:p>
            <a:pPr algn="ctr" rtl="1"/>
            <a:r>
              <a:rPr lang="ar-LB" dirty="0">
                <a:effectLst/>
                <a:latin typeface="Arial" panose="020B0604020202020204" pitchFamily="34" charset="0"/>
              </a:rPr>
              <a:t>واشكر انك ... خلقتني</a:t>
            </a:r>
          </a:p>
          <a:p>
            <a:pPr algn="ctr" rtl="1"/>
            <a:r>
              <a:rPr lang="ar-LB" dirty="0">
                <a:effectLst/>
                <a:latin typeface="Arial" panose="020B0604020202020204" pitchFamily="34" charset="0"/>
              </a:rPr>
              <a:t>( قلبي بم بم قلبي بم بم</a:t>
            </a:r>
          </a:p>
          <a:p>
            <a:pPr algn="ctr" rtl="1"/>
            <a:r>
              <a:rPr lang="ar-LB" dirty="0">
                <a:effectLst/>
                <a:latin typeface="Arial" panose="020B0604020202020204" pitchFamily="34" charset="0"/>
              </a:rPr>
              <a:t>عيني تفتح عيني تغمض</a:t>
            </a:r>
          </a:p>
          <a:p>
            <a:pPr algn="ctr" rtl="1"/>
            <a:r>
              <a:rPr lang="ar-LB" dirty="0">
                <a:effectLst/>
                <a:latin typeface="Arial" panose="020B0604020202020204" pitchFamily="34" charset="0"/>
              </a:rPr>
              <a:t>رجلي تنط لفوق رجلي تنُط</a:t>
            </a:r>
          </a:p>
          <a:p>
            <a:pPr algn="ctr" rtl="1"/>
            <a:r>
              <a:rPr lang="ar-LB" dirty="0">
                <a:effectLst/>
                <a:latin typeface="Arial" panose="020B0604020202020204" pitchFamily="34" charset="0"/>
              </a:rPr>
              <a:t>برفع صوتي برفع صوتي )٢</a:t>
            </a:r>
          </a:p>
          <a:p>
            <a:pPr algn="ctr" rtl="1"/>
            <a:r>
              <a:rPr lang="ar-LB" dirty="0">
                <a:effectLst/>
                <a:latin typeface="Arial" panose="020B0604020202020204" pitchFamily="34" charset="0"/>
              </a:rPr>
              <a:t>قلبي بُم بُم</a:t>
            </a:r>
          </a:p>
          <a:p>
            <a:pPr algn="ctr" rtl="1"/>
            <a:r>
              <a:rPr lang="ar-LB" dirty="0">
                <a:effectLst/>
                <a:latin typeface="Arial" panose="020B0604020202020204" pitchFamily="34" charset="0"/>
              </a:rPr>
              <a:t>عيني تفتّح</a:t>
            </a:r>
          </a:p>
          <a:p>
            <a:pPr algn="ctr" rtl="1"/>
            <a:r>
              <a:rPr lang="ar-LB" dirty="0">
                <a:effectLst/>
                <a:latin typeface="Arial" panose="020B0604020202020204" pitchFamily="34" charset="0"/>
              </a:rPr>
              <a:t>رجلي تنُط لفوق</a:t>
            </a:r>
          </a:p>
          <a:p>
            <a:pPr algn="ctr" rtl="1"/>
            <a:r>
              <a:rPr lang="ar-LB" dirty="0">
                <a:effectLst/>
                <a:latin typeface="Arial" panose="020B0604020202020204" pitchFamily="34" charset="0"/>
              </a:rPr>
              <a:t>برفع صوتي</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242662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effectLst/>
                <a:latin typeface="Arial" panose="020B0604020202020204" pitchFamily="34" charset="0"/>
              </a:rPr>
              <a:t>ربي يسوع ..بيحبني ... قبلني ليه ... غفر ذنبي</a:t>
            </a:r>
          </a:p>
          <a:p>
            <a:pPr algn="ctr" rtl="1"/>
            <a:r>
              <a:rPr lang="ar-LB" dirty="0">
                <a:effectLst/>
                <a:latin typeface="Arial" panose="020B0604020202020204" pitchFamily="34" charset="0"/>
              </a:rPr>
              <a:t>انط من الفرحة</a:t>
            </a:r>
          </a:p>
          <a:p>
            <a:pPr algn="ctr" rtl="1"/>
            <a:r>
              <a:rPr lang="ar-LB" dirty="0">
                <a:effectLst/>
                <a:latin typeface="Arial" panose="020B0604020202020204" pitchFamily="34" charset="0"/>
              </a:rPr>
              <a:t>امشي وراه على طول</a:t>
            </a:r>
          </a:p>
          <a:p>
            <a:pPr algn="ctr" rtl="1"/>
            <a:r>
              <a:rPr lang="ar-LB" dirty="0">
                <a:effectLst/>
                <a:latin typeface="Arial" panose="020B0604020202020204" pitchFamily="34" charset="0"/>
              </a:rPr>
              <a:t>أجري اتمم مشيئته</a:t>
            </a:r>
          </a:p>
          <a:p>
            <a:pPr algn="ctr" rtl="1"/>
            <a:r>
              <a:rPr lang="ar-LB" dirty="0">
                <a:effectLst/>
                <a:latin typeface="Arial" panose="020B0604020202020204" pitchFamily="34" charset="0"/>
              </a:rPr>
              <a:t>ألف على اصحابي واقول</a:t>
            </a:r>
          </a:p>
          <a:p>
            <a:pPr algn="ctr" rtl="1"/>
            <a:r>
              <a:rPr lang="ar-LB" dirty="0">
                <a:effectLst/>
                <a:latin typeface="Arial" panose="020B0604020202020204" pitchFamily="34" charset="0"/>
              </a:rPr>
              <a:t>يسوع بيحبني(٣)... هييي</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8</a:t>
            </a:fld>
            <a:endParaRPr lang="en-LB"/>
          </a:p>
        </p:txBody>
      </p:sp>
    </p:spTree>
    <p:extLst>
      <p:ext uri="{BB962C8B-B14F-4D97-AF65-F5344CB8AC3E}">
        <p14:creationId xmlns:p14="http://schemas.microsoft.com/office/powerpoint/2010/main" val="3405894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effectLst/>
                <a:latin typeface="Arial" panose="020B0604020202020204" pitchFamily="34" charset="0"/>
              </a:rPr>
              <a:t>- القرار -</a:t>
            </a:r>
          </a:p>
          <a:p>
            <a:pPr algn="ctr" rtl="1"/>
            <a:r>
              <a:rPr lang="ar-LB" dirty="0">
                <a:effectLst/>
                <a:latin typeface="Arial" panose="020B0604020202020204" pitchFamily="34" charset="0"/>
              </a:rPr>
              <a:t>(أنا بطل.أنا بطل.أنا بطل صغير</a:t>
            </a:r>
          </a:p>
          <a:p>
            <a:pPr algn="ctr" rtl="1"/>
            <a:r>
              <a:rPr lang="ar-LB" dirty="0">
                <a:effectLst/>
                <a:latin typeface="Arial" panose="020B0604020202020204" pitchFamily="34" charset="0"/>
              </a:rPr>
              <a:t>في ايدين يسوع.في ايدين يسوع.في ايدين يسوع بتغير)٢</a:t>
            </a:r>
          </a:p>
          <a:p>
            <a:pPr algn="ctr" rtl="1"/>
            <a:br>
              <a:rPr lang="ar-LB" dirty="0">
                <a:effectLst/>
                <a:latin typeface="Arial" panose="020B0604020202020204" pitchFamily="34" charset="0"/>
              </a:rPr>
            </a:br>
            <a:endParaRPr lang="ar-LB" dirty="0">
              <a:effectLst/>
              <a:latin typeface="Arial" panose="020B0604020202020204" pitchFamily="34" charset="0"/>
            </a:endParaRPr>
          </a:p>
          <a:p>
            <a:pPr algn="ctr" rtl="1"/>
            <a:r>
              <a:rPr lang="ar-LB" dirty="0">
                <a:effectLst/>
                <a:latin typeface="Arial" panose="020B0604020202020204" pitchFamily="34" charset="0"/>
              </a:rPr>
              <a:t> -١-</a:t>
            </a:r>
          </a:p>
          <a:p>
            <a:pPr algn="ctr" rtl="1"/>
            <a:r>
              <a:rPr lang="ar-LB" dirty="0">
                <a:effectLst/>
                <a:latin typeface="Arial" panose="020B0604020202020204" pitchFamily="34" charset="0"/>
              </a:rPr>
              <a:t>(حياتي في أيديه ورجائي فيه</a:t>
            </a:r>
          </a:p>
          <a:p>
            <a:pPr algn="ctr" rtl="1"/>
            <a:r>
              <a:rPr lang="ar-LB" dirty="0">
                <a:effectLst/>
                <a:latin typeface="Arial" panose="020B0604020202020204" pitchFamily="34" charset="0"/>
              </a:rPr>
              <a:t> لما أسمع كلامه يملاني بسلامه)٢</a:t>
            </a:r>
          </a:p>
          <a:p>
            <a:pPr algn="ctr" rtl="1"/>
            <a:br>
              <a:rPr lang="ar-LB" dirty="0">
                <a:effectLst/>
                <a:latin typeface="Arial" panose="020B0604020202020204" pitchFamily="34" charset="0"/>
              </a:rPr>
            </a:br>
            <a:endParaRPr lang="ar-LB" dirty="0">
              <a:effectLst/>
              <a:latin typeface="Arial" panose="020B0604020202020204" pitchFamily="34" charset="0"/>
            </a:endParaRPr>
          </a:p>
          <a:p>
            <a:pPr algn="ctr" rtl="1"/>
            <a:r>
              <a:rPr lang="ar-LB" dirty="0">
                <a:effectLst/>
                <a:latin typeface="Arial" panose="020B0604020202020204" pitchFamily="34" charset="0"/>
              </a:rPr>
              <a:t>-٢-</a:t>
            </a:r>
          </a:p>
          <a:p>
            <a:pPr algn="ctr" rtl="1"/>
            <a:r>
              <a:rPr lang="ar-LB" dirty="0">
                <a:effectLst/>
                <a:latin typeface="Arial" panose="020B0604020202020204" pitchFamily="34" charset="0"/>
              </a:rPr>
              <a:t>(رغم صغر سني هو قريِب مني</a:t>
            </a:r>
            <a:br>
              <a:rPr lang="ar-LB" dirty="0">
                <a:effectLst/>
                <a:latin typeface="Arial" panose="020B0604020202020204" pitchFamily="34" charset="0"/>
              </a:rPr>
            </a:br>
            <a:r>
              <a:rPr lang="ar-LB" dirty="0">
                <a:effectLst/>
                <a:latin typeface="Arial" panose="020B0604020202020204" pitchFamily="34" charset="0"/>
              </a:rPr>
              <a:t> دايماً بيشجعني وعمل بطل مني )٢</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67815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المواد المطلوبة: </a:t>
            </a:r>
            <a:r>
              <a:rPr lang="ar-LB" dirty="0">
                <a:effectLst/>
                <a:latin typeface="Arial" panose="020B0604020202020204" pitchFamily="34" charset="0"/>
              </a:rPr>
              <a:t> شيء موجود لديك (مثل: كتاب، قلم، قميص أو قبعة، وغيرها).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 شرح وتطبيق</a:t>
            </a:r>
          </a:p>
          <a:p>
            <a:pPr algn="r" rtl="1"/>
            <a:endParaRPr lang="ar-LB" sz="1200"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dirty="0">
                <a:effectLst/>
                <a:latin typeface="Arial" panose="020B0604020202020204" pitchFamily="34" charset="0"/>
              </a:rPr>
              <a:t>خبّئ الشيء الذي أحضرته في مكان ما في الصف.</a:t>
            </a:r>
          </a:p>
          <a:p>
            <a:pPr marL="171450" indent="-171450" algn="r" rtl="1">
              <a:buFont typeface="Arial" panose="020B0604020202020204" pitchFamily="34" charset="0"/>
              <a:buChar char="•"/>
            </a:pPr>
            <a:r>
              <a:rPr lang="ar-LB" dirty="0">
                <a:effectLst/>
                <a:latin typeface="Arial" panose="020B0604020202020204" pitchFamily="34" charset="0"/>
              </a:rPr>
              <a:t>أخبر الأولاد أنَّ هناك شيئًا مخبأً ويجب العثور عليه.</a:t>
            </a:r>
          </a:p>
          <a:p>
            <a:pPr marL="171450" indent="-171450" algn="r" rtl="1">
              <a:buFont typeface="Arial" panose="020B0604020202020204" pitchFamily="34" charset="0"/>
              <a:buChar char="•"/>
            </a:pPr>
            <a:r>
              <a:rPr lang="ar-LB" dirty="0">
                <a:effectLst/>
                <a:latin typeface="Arial" panose="020B0604020202020204" pitchFamily="34" charset="0"/>
              </a:rPr>
              <a:t>قُد الأولاد في مناقشة حول استحالة هذه المهمَّة لأنَّهم لا يعرفون ما هو الشيء المخبّأ.</a:t>
            </a:r>
          </a:p>
          <a:p>
            <a:pPr marL="171450" indent="-171450" algn="r" rtl="1">
              <a:buFont typeface="Arial" panose="020B0604020202020204" pitchFamily="34" charset="0"/>
              <a:buChar char="•"/>
            </a:pPr>
            <a:r>
              <a:rPr lang="ar-LB" dirty="0">
                <a:effectLst/>
                <a:latin typeface="Arial" panose="020B0604020202020204" pitchFamily="34" charset="0"/>
              </a:rPr>
              <a:t>بعد وقت من البحث والمناقشة، اعطِ الأولاد معلومات عن الشيء المخبّأ والمكان المخبّأ فيه.</a:t>
            </a:r>
          </a:p>
          <a:p>
            <a:pPr marL="171450" indent="-171450" algn="r" rtl="1">
              <a:buFont typeface="Arial" panose="020B0604020202020204" pitchFamily="34" charset="0"/>
              <a:buChar char="•"/>
            </a:pPr>
            <a:r>
              <a:rPr lang="ar-LB" dirty="0">
                <a:effectLst/>
                <a:latin typeface="Arial" panose="020B0604020202020204" pitchFamily="34" charset="0"/>
              </a:rPr>
              <a:t>عند إيجاد الشيء، اشرح للأولاد التالي: في بعض الأحيان تبدو الأمور صعبة، وأحيانًا يستحيل تحقيقها، لذلك الأمر بحاجة إلى تدخُّل إلهي.</a:t>
            </a:r>
          </a:p>
        </p:txBody>
      </p:sp>
      <p:sp>
        <p:nvSpPr>
          <p:cNvPr id="4" name="Slide Number Placeholder 3"/>
          <p:cNvSpPr>
            <a:spLocks noGrp="1"/>
          </p:cNvSpPr>
          <p:nvPr>
            <p:ph type="sldNum" sz="quarter" idx="5"/>
          </p:nvPr>
        </p:nvSpPr>
        <p:spPr/>
        <p:txBody>
          <a:bodyPr/>
          <a:lstStyle/>
          <a:p>
            <a:fld id="{0A31E068-D99C-E840-A98D-6E78081BD850}" type="slidenum">
              <a:rPr lang="en-LB" smtClean="0"/>
              <a:t>21</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أ</a:t>
            </a:r>
            <a:r>
              <a:rPr lang="ar-LB" dirty="0">
                <a:effectLst/>
                <a:latin typeface="Arial" panose="020B0604020202020204" pitchFamily="34" charset="0"/>
              </a:rPr>
              <a:t>عمال الرسل ٣١: ١ - ٢١.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just" rtl="1"/>
            <a:r>
              <a:rPr lang="ar-LB" dirty="0">
                <a:effectLst/>
                <a:latin typeface="Arial" panose="020B0604020202020204" pitchFamily="34" charset="0"/>
              </a:rPr>
              <a:t>بعد صعود يسوع إلى السماء كما تعلَّمنا سابقًا، تأسَّست كنيسة في مدينة أنطاكية. وكانت عبارة عن مجموعة من الرجال والنساء والأنبياء والمعلِّمين الذين آمنوا بالمسيح. وبينما هم يخدمون الله ويواظبون على الصوم والصلاة كلَّمهُم الروح القدس لكي يرسلوا برنابا وشاول الذي أصبح اسمه بولس للعمل الذي دعاهما إليه الرب.</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effectLst/>
                <a:latin typeface="Arial" panose="020B0604020202020204" pitchFamily="34" charset="0"/>
              </a:rPr>
              <a:t>سَفَر شاول وبرنابا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dirty="0">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effectLst/>
                <a:latin typeface="Arial" panose="020B0604020202020204" pitchFamily="34" charset="0"/>
              </a:rPr>
              <a:t>صلّى قادة كنيسة أنطاكية والمعلِّمون فيها من أجل برنابا وبولس قبل أن ينطلقا للكرازة بكلمة الرب، من مدينة إلى أخرى. وقد انضم إليهما يوحنا في رحلتهما. وفيما هما يخدمان تقابلا مع رجل اسمه باريشوع، الذي كان يمارس السحر، حيث قاوم بولس وإنجيل يسوع المسيح بشدَّة.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3371959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dirty="0">
                <a:effectLst/>
                <a:latin typeface="Arial" panose="020B0604020202020204" pitchFamily="34" charset="0"/>
              </a:rPr>
              <a:t>الساحر يقاوم كلام الله</a:t>
            </a:r>
          </a:p>
          <a:p>
            <a:pPr algn="just" rtl="1"/>
            <a:r>
              <a:rPr lang="ar-LB" dirty="0">
                <a:effectLst/>
                <a:latin typeface="Arial" panose="020B0604020202020204" pitchFamily="34" charset="0"/>
              </a:rPr>
              <a:t>وفي إحدى المرّات، أرسل حاكم الجزيرة التي كان برنابا وبولس يخدمان فيها يطلب رؤيتهما، لأنَّه أراد أن يسمع رسالة الرب، لكن باريشوع الساحر كان يحاول جاهدًا أن يمنع الحاكم من الإيمان وتصديق ما يقولانه. فقد قام الساحر بإقناع الحاكم أنَّ كلام المبشِّرَين هو كذب. قال كل ذلك لكي يُبعد الحاكم عن سماع كلمة الله والإيمان به، لأنَّ إيمان الحاكم سيُخسِّره مكانته.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364673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11/8/23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11/8/23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٤٥</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345113" y="4253802"/>
            <a:ext cx="5403505" cy="11079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رحلة بولس</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77249" y="1877562"/>
            <a:ext cx="11473732" cy="2431371"/>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(أنط من الفرحة وامشي ورا على طول</a:t>
            </a:r>
          </a:p>
          <a:p>
            <a:pPr marL="914400" algn="ctr" rtl="1">
              <a:lnSpc>
                <a:spcPct val="150000"/>
              </a:lnSpc>
            </a:pPr>
            <a:r>
              <a:rPr lang="ar-LB" sz="5400" b="1" i="0" u="none" strike="noStrike" dirty="0">
                <a:solidFill>
                  <a:srgbClr val="273582"/>
                </a:solidFill>
                <a:effectLst/>
                <a:latin typeface="Arial" panose="020B0604020202020204" pitchFamily="34" charset="0"/>
              </a:rPr>
              <a:t>أجي واتمم مشيئته </a:t>
            </a:r>
            <a:r>
              <a:rPr lang="ar-LB" sz="5400" b="1" i="0" dirty="0">
                <a:solidFill>
                  <a:srgbClr val="273582"/>
                </a:solidFill>
                <a:effectLst/>
                <a:latin typeface="Tahoma" panose="020B0604030504040204" pitchFamily="34" charset="0"/>
              </a:rPr>
              <a:t>وألف على صحابي وقول)</a:t>
            </a:r>
            <a:r>
              <a:rPr lang="ar-LB" sz="5400" b="1" i="0" u="none" strike="noStrike" dirty="0">
                <a:solidFill>
                  <a:srgbClr val="273582"/>
                </a:solidFill>
                <a:effectLst/>
                <a:latin typeface="Arial" panose="020B0604020202020204" pitchFamily="34" charset="0"/>
              </a:rPr>
              <a:t>٢</a:t>
            </a:r>
          </a:p>
        </p:txBody>
      </p:sp>
    </p:spTree>
    <p:extLst>
      <p:ext uri="{BB962C8B-B14F-4D97-AF65-F5344CB8AC3E}">
        <p14:creationId xmlns:p14="http://schemas.microsoft.com/office/powerpoint/2010/main" val="163952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9134" y="1619180"/>
            <a:ext cx="11473732" cy="2691250"/>
          </a:xfrm>
          <a:prstGeom prst="rect">
            <a:avLst/>
          </a:prstGeom>
        </p:spPr>
        <p:txBody>
          <a:bodyPr wrap="square">
            <a:spAutoFit/>
          </a:bodyPr>
          <a:lstStyle/>
          <a:p>
            <a:pPr algn="ctr">
              <a:lnSpc>
                <a:spcPct val="150000"/>
              </a:lnSpc>
            </a:pPr>
            <a:r>
              <a:rPr lang="ar-LB" sz="6000" b="1" i="0" dirty="0">
                <a:solidFill>
                  <a:srgbClr val="273582"/>
                </a:solidFill>
                <a:effectLst/>
                <a:latin typeface="Tahoma" panose="020B0604030504040204" pitchFamily="34" charset="0"/>
              </a:rPr>
              <a:t>يسوع بحبني .. يسوع بحبني</a:t>
            </a:r>
          </a:p>
          <a:p>
            <a:pPr algn="ctr">
              <a:lnSpc>
                <a:spcPct val="150000"/>
              </a:lnSpc>
            </a:pPr>
            <a:r>
              <a:rPr lang="ar-LB" sz="6000" b="1" i="0" dirty="0">
                <a:solidFill>
                  <a:srgbClr val="273582"/>
                </a:solidFill>
                <a:effectLst/>
                <a:latin typeface="Tahoma" panose="020B0604030504040204" pitchFamily="34" charset="0"/>
              </a:rPr>
              <a:t>يسوع بحبني .. مجدا هللويا </a:t>
            </a:r>
          </a:p>
        </p:txBody>
      </p:sp>
    </p:spTree>
    <p:extLst>
      <p:ext uri="{BB962C8B-B14F-4D97-AF65-F5344CB8AC3E}">
        <p14:creationId xmlns:p14="http://schemas.microsoft.com/office/powerpoint/2010/main" val="810229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74527" y="2551547"/>
            <a:ext cx="11473732" cy="1184876"/>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(ربي يسوع .. بحبني قبلني ليه .. غفر ذنبي)٢</a:t>
            </a:r>
          </a:p>
        </p:txBody>
      </p:sp>
    </p:spTree>
    <p:extLst>
      <p:ext uri="{BB962C8B-B14F-4D97-AF65-F5344CB8AC3E}">
        <p14:creationId xmlns:p14="http://schemas.microsoft.com/office/powerpoint/2010/main" val="2782408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77249" y="1877562"/>
            <a:ext cx="11473732" cy="2431371"/>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(أنط من الفرحة وامشي ورا على طول</a:t>
            </a:r>
          </a:p>
          <a:p>
            <a:pPr marL="914400" algn="ctr" rtl="1">
              <a:lnSpc>
                <a:spcPct val="150000"/>
              </a:lnSpc>
            </a:pPr>
            <a:r>
              <a:rPr lang="ar-LB" sz="5400" b="1" i="0" u="none" strike="noStrike" dirty="0">
                <a:solidFill>
                  <a:srgbClr val="273582"/>
                </a:solidFill>
                <a:effectLst/>
                <a:latin typeface="Arial" panose="020B0604020202020204" pitchFamily="34" charset="0"/>
              </a:rPr>
              <a:t>أجي واتمم مشيئته </a:t>
            </a:r>
            <a:r>
              <a:rPr lang="ar-LB" sz="5400" b="1" i="0" dirty="0">
                <a:solidFill>
                  <a:srgbClr val="273582"/>
                </a:solidFill>
                <a:effectLst/>
                <a:latin typeface="Tahoma" panose="020B0604030504040204" pitchFamily="34" charset="0"/>
              </a:rPr>
              <a:t>وألف على صحابي وقول)</a:t>
            </a:r>
            <a:r>
              <a:rPr lang="ar-LB" sz="5400" b="1" i="0" u="none" strike="noStrike" dirty="0">
                <a:solidFill>
                  <a:srgbClr val="273582"/>
                </a:solidFill>
                <a:effectLst/>
                <a:latin typeface="Arial" panose="020B0604020202020204" pitchFamily="34" charset="0"/>
              </a:rPr>
              <a:t>٢</a:t>
            </a:r>
          </a:p>
        </p:txBody>
      </p:sp>
    </p:spTree>
    <p:extLst>
      <p:ext uri="{BB962C8B-B14F-4D97-AF65-F5344CB8AC3E}">
        <p14:creationId xmlns:p14="http://schemas.microsoft.com/office/powerpoint/2010/main" val="4070253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9134" y="1619180"/>
            <a:ext cx="11473732" cy="2691250"/>
          </a:xfrm>
          <a:prstGeom prst="rect">
            <a:avLst/>
          </a:prstGeom>
        </p:spPr>
        <p:txBody>
          <a:bodyPr wrap="square">
            <a:spAutoFit/>
          </a:bodyPr>
          <a:lstStyle/>
          <a:p>
            <a:pPr algn="ctr">
              <a:lnSpc>
                <a:spcPct val="150000"/>
              </a:lnSpc>
            </a:pPr>
            <a:r>
              <a:rPr lang="ar-LB" sz="6000" b="1" i="0" dirty="0">
                <a:solidFill>
                  <a:srgbClr val="273582"/>
                </a:solidFill>
                <a:effectLst/>
                <a:latin typeface="Tahoma" panose="020B0604030504040204" pitchFamily="34" charset="0"/>
              </a:rPr>
              <a:t>(يسوع بحبني .. يسوع بحبني</a:t>
            </a:r>
          </a:p>
          <a:p>
            <a:pPr algn="ctr">
              <a:lnSpc>
                <a:spcPct val="150000"/>
              </a:lnSpc>
            </a:pPr>
            <a:r>
              <a:rPr lang="ar-LB" sz="6000" b="1" i="0" dirty="0">
                <a:solidFill>
                  <a:srgbClr val="273582"/>
                </a:solidFill>
                <a:effectLst/>
                <a:latin typeface="Tahoma" panose="020B0604030504040204" pitchFamily="34" charset="0"/>
              </a:rPr>
              <a:t>يسوع بحبني .. مجدا هللويا)</a:t>
            </a:r>
            <a:r>
              <a:rPr lang="ar-LB" sz="6000" b="1" i="0" u="none" strike="noStrike" dirty="0">
                <a:solidFill>
                  <a:srgbClr val="273582"/>
                </a:solidFill>
                <a:effectLst/>
                <a:latin typeface="Arial" panose="020B0604020202020204" pitchFamily="34" charset="0"/>
              </a:rPr>
              <a:t>٢</a:t>
            </a:r>
            <a:r>
              <a:rPr lang="ar-LB" sz="6000" b="1" i="0" dirty="0">
                <a:solidFill>
                  <a:srgbClr val="273582"/>
                </a:solidFill>
                <a:effectLst/>
                <a:latin typeface="Tahoma" panose="020B0604030504040204" pitchFamily="34" charset="0"/>
              </a:rPr>
              <a:t> </a:t>
            </a:r>
          </a:p>
        </p:txBody>
      </p:sp>
    </p:spTree>
    <p:extLst>
      <p:ext uri="{BB962C8B-B14F-4D97-AF65-F5344CB8AC3E}">
        <p14:creationId xmlns:p14="http://schemas.microsoft.com/office/powerpoint/2010/main" val="1949552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79499" y="1491440"/>
            <a:ext cx="4902329" cy="233910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أنا بطل صغير</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ana walad soughayar">
            <a:hlinkClick r:id="" action="ppaction://media"/>
            <a:extLst>
              <a:ext uri="{FF2B5EF4-FFF2-40B4-BE49-F238E27FC236}">
                <a16:creationId xmlns:a16="http://schemas.microsoft.com/office/drawing/2014/main" id="{A4A12542-16E7-41F0-B4DA-87A30C9701C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3189918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341321"/>
            <a:ext cx="9159203" cy="367786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 صغير</a:t>
            </a:r>
          </a:p>
          <a:p>
            <a:pPr algn="ctr" rtl="1">
              <a:lnSpc>
                <a:spcPct val="150000"/>
              </a:lnSpc>
            </a:pP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 بتغير)٢</a:t>
            </a:r>
          </a:p>
        </p:txBody>
      </p:sp>
    </p:spTree>
    <p:extLst>
      <p:ext uri="{BB962C8B-B14F-4D97-AF65-F5344CB8AC3E}">
        <p14:creationId xmlns:p14="http://schemas.microsoft.com/office/powerpoint/2010/main" val="323140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642879"/>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(حياتي في أيديه ورجائي فيه</a:t>
            </a:r>
          </a:p>
          <a:p>
            <a:pPr algn="ctr" rtl="1">
              <a:lnSpc>
                <a:spcPct val="150000"/>
              </a:lnSpc>
            </a:pPr>
            <a:r>
              <a:rPr lang="ar-LB" sz="5400" b="1" i="0" dirty="0">
                <a:solidFill>
                  <a:srgbClr val="273582"/>
                </a:solidFill>
                <a:effectLst/>
                <a:latin typeface="Tahoma" panose="020B0604030504040204" pitchFamily="34" charset="0"/>
              </a:rPr>
              <a:t>لما أسمع كلامه يملاني بسلامه)٢</a:t>
            </a:r>
          </a:p>
        </p:txBody>
      </p:sp>
    </p:spTree>
    <p:extLst>
      <p:ext uri="{BB962C8B-B14F-4D97-AF65-F5344CB8AC3E}">
        <p14:creationId xmlns:p14="http://schemas.microsoft.com/office/powerpoint/2010/main" val="1266636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341321"/>
            <a:ext cx="9159203" cy="367786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 صغير</a:t>
            </a:r>
          </a:p>
          <a:p>
            <a:pPr algn="ctr" rtl="1">
              <a:lnSpc>
                <a:spcPct val="150000"/>
              </a:lnSpc>
            </a:pP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 بتغير)٢</a:t>
            </a:r>
          </a:p>
        </p:txBody>
      </p:sp>
    </p:spTree>
    <p:extLst>
      <p:ext uri="{BB962C8B-B14F-4D97-AF65-F5344CB8AC3E}">
        <p14:creationId xmlns:p14="http://schemas.microsoft.com/office/powerpoint/2010/main" val="2408915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689878"/>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(رغم صغر سني هو قريب مني</a:t>
            </a:r>
          </a:p>
          <a:p>
            <a:pPr algn="ctr" rtl="1">
              <a:lnSpc>
                <a:spcPct val="150000"/>
              </a:lnSpc>
            </a:pPr>
            <a:r>
              <a:rPr lang="ar-LB" sz="5400" b="1" i="0" dirty="0">
                <a:solidFill>
                  <a:srgbClr val="273582"/>
                </a:solidFill>
                <a:effectLst/>
                <a:latin typeface="Tahoma" panose="020B0604030504040204" pitchFamily="34" charset="0"/>
              </a:rPr>
              <a:t>ديماً بيشجعني وعمل بطل مني)٢</a:t>
            </a:r>
          </a:p>
        </p:txBody>
      </p:sp>
    </p:spTree>
    <p:extLst>
      <p:ext uri="{BB962C8B-B14F-4D97-AF65-F5344CB8AC3E}">
        <p14:creationId xmlns:p14="http://schemas.microsoft.com/office/powerpoint/2010/main" val="2243838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39354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3693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54248" y="6045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4" name="Picture 13" descr="A picture containing text, room, vector graphics&#10;&#10;Description automatically generated">
            <a:extLst>
              <a:ext uri="{FF2B5EF4-FFF2-40B4-BE49-F238E27FC236}">
                <a16:creationId xmlns:a16="http://schemas.microsoft.com/office/drawing/2014/main" id="{978AE45E-0870-410F-BEDB-AB5ED9587D49}"/>
              </a:ext>
            </a:extLst>
          </p:cNvPr>
          <p:cNvPicPr>
            <a:picLocks noChangeAspect="1"/>
          </p:cNvPicPr>
          <p:nvPr/>
        </p:nvPicPr>
        <p:blipFill>
          <a:blip r:embed="rId3"/>
          <a:stretch>
            <a:fillRect/>
          </a:stretch>
        </p:blipFill>
        <p:spPr>
          <a:xfrm>
            <a:off x="3321224" y="2325990"/>
            <a:ext cx="4919203" cy="4023754"/>
          </a:xfrm>
          <a:prstGeom prst="rect">
            <a:avLst/>
          </a:prstGeom>
        </p:spPr>
      </p:pic>
      <p:pic>
        <p:nvPicPr>
          <p:cNvPr id="15" name="Picture 14" descr="Logo&#10;&#10;Description automatically generated">
            <a:extLst>
              <a:ext uri="{FF2B5EF4-FFF2-40B4-BE49-F238E27FC236}">
                <a16:creationId xmlns:a16="http://schemas.microsoft.com/office/drawing/2014/main" id="{35F48A46-031B-4177-9F48-9A3BA59ECEC2}"/>
              </a:ext>
            </a:extLst>
          </p:cNvPr>
          <p:cNvPicPr>
            <a:picLocks noChangeAspect="1"/>
          </p:cNvPicPr>
          <p:nvPr/>
        </p:nvPicPr>
        <p:blipFill>
          <a:blip r:embed="rId4"/>
          <a:stretch>
            <a:fillRect/>
          </a:stretch>
        </p:blipFill>
        <p:spPr>
          <a:xfrm>
            <a:off x="4831973" y="3283739"/>
            <a:ext cx="1897703" cy="1581419"/>
          </a:xfrm>
          <a:prstGeom prst="rect">
            <a:avLst/>
          </a:prstGeom>
        </p:spPr>
      </p:pic>
      <p:pic>
        <p:nvPicPr>
          <p:cNvPr id="4" name="Picture 3">
            <a:extLst>
              <a:ext uri="{FF2B5EF4-FFF2-40B4-BE49-F238E27FC236}">
                <a16:creationId xmlns:a16="http://schemas.microsoft.com/office/drawing/2014/main" id="{A7D98545-DE67-4BD2-E040-BB259F360E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341321"/>
            <a:ext cx="9159203" cy="367786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أنا بطل صغير</a:t>
            </a:r>
          </a:p>
          <a:p>
            <a:pPr algn="ctr" rtl="1">
              <a:lnSpc>
                <a:spcPct val="150000"/>
              </a:lnSpc>
            </a:pP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a:t>
            </a:r>
            <a:r>
              <a:rPr lang="en-US" sz="5400" b="1" i="0" dirty="0">
                <a:solidFill>
                  <a:srgbClr val="273582"/>
                </a:solidFill>
                <a:effectLst/>
                <a:latin typeface="Tahoma" panose="020B0604030504040204" pitchFamily="34" charset="0"/>
              </a:rPr>
              <a:t> </a:t>
            </a:r>
            <a:r>
              <a:rPr lang="ar-LB" sz="5400" b="1" i="0" dirty="0">
                <a:solidFill>
                  <a:srgbClr val="273582"/>
                </a:solidFill>
                <a:effectLst/>
                <a:latin typeface="Tahoma" panose="020B0604030504040204" pitchFamily="34" charset="0"/>
              </a:rPr>
              <a:t>في ايدين يسوع بتغير)٢</a:t>
            </a:r>
          </a:p>
        </p:txBody>
      </p:sp>
    </p:spTree>
    <p:extLst>
      <p:ext uri="{BB962C8B-B14F-4D97-AF65-F5344CB8AC3E}">
        <p14:creationId xmlns:p14="http://schemas.microsoft.com/office/powerpoint/2010/main" val="1046896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05035" y="728350"/>
            <a:ext cx="5806398"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a:t>
            </a:r>
            <a:r>
              <a:rPr lang="ar-LB" sz="9600" b="1" dirty="0">
                <a:ln/>
                <a:solidFill>
                  <a:srgbClr val="00B050"/>
                </a:solidFill>
                <a:latin typeface="Tahoma" panose="020B0604030504040204" pitchFamily="34" charset="0"/>
                <a:ea typeface="Tahoma" panose="020B0604030504040204" pitchFamily="34" charset="0"/>
              </a:rPr>
              <a:t>للقصّة</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1624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438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745161" y="2518392"/>
            <a:ext cx="4881909" cy="3892739"/>
          </a:xfrm>
          <a:prstGeom prst="rect">
            <a:avLst/>
          </a:prstGeom>
        </p:spPr>
      </p:pic>
      <p:pic>
        <p:nvPicPr>
          <p:cNvPr id="4" name="Picture 3">
            <a:extLst>
              <a:ext uri="{FF2B5EF4-FFF2-40B4-BE49-F238E27FC236}">
                <a16:creationId xmlns:a16="http://schemas.microsoft.com/office/drawing/2014/main" id="{CAEDCD53-4548-3D80-2EB9-852A22A55D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2762333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634637" y="362216"/>
            <a:ext cx="2938626"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رحلة بولس</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2041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graphical user interface&#10;&#10;Description automatically generated">
            <a:extLst>
              <a:ext uri="{FF2B5EF4-FFF2-40B4-BE49-F238E27FC236}">
                <a16:creationId xmlns:a16="http://schemas.microsoft.com/office/drawing/2014/main" id="{2BD43282-5D93-49AE-8E3E-D1B257565560}"/>
              </a:ext>
            </a:extLst>
          </p:cNvPr>
          <p:cNvPicPr>
            <a:picLocks noChangeAspect="1"/>
          </p:cNvPicPr>
          <p:nvPr/>
        </p:nvPicPr>
        <p:blipFill>
          <a:blip r:embed="rId3"/>
          <a:stretch>
            <a:fillRect/>
          </a:stretch>
        </p:blipFill>
        <p:spPr>
          <a:xfrm>
            <a:off x="4260867" y="2592125"/>
            <a:ext cx="4166954" cy="3789150"/>
          </a:xfrm>
          <a:prstGeom prst="rect">
            <a:avLst/>
          </a:prstGeom>
        </p:spPr>
      </p:pic>
      <p:pic>
        <p:nvPicPr>
          <p:cNvPr id="2" name="Picture 1">
            <a:extLst>
              <a:ext uri="{FF2B5EF4-FFF2-40B4-BE49-F238E27FC236}">
                <a16:creationId xmlns:a16="http://schemas.microsoft.com/office/drawing/2014/main" id="{203EAFC3-74C4-796A-36FB-A4D2096676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Diagram&#10;&#10;Description automatically generated">
            <a:extLst>
              <a:ext uri="{FF2B5EF4-FFF2-40B4-BE49-F238E27FC236}">
                <a16:creationId xmlns:a16="http://schemas.microsoft.com/office/drawing/2014/main" id="{CFB29B4D-E651-4E59-B81C-330FF56F787C}"/>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in clothing&#10;&#10;Description automatically generated with low confidence">
            <a:extLst>
              <a:ext uri="{FF2B5EF4-FFF2-40B4-BE49-F238E27FC236}">
                <a16:creationId xmlns:a16="http://schemas.microsoft.com/office/drawing/2014/main" id="{F30A6D4E-DF29-48B8-BD36-6FE75B02DBBB}"/>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22183094-A657-444C-BA1B-91C984E097DB}"/>
              </a:ext>
            </a:extLst>
          </p:cNvPr>
          <p:cNvPicPr>
            <a:picLocks noChangeAspect="1"/>
          </p:cNvPicPr>
          <p:nvPr/>
        </p:nvPicPr>
        <p:blipFill rotWithShape="1">
          <a:blip r:embed="rId3"/>
          <a:srcRect t="1116" b="19394"/>
          <a:stretch/>
        </p:blipFill>
        <p:spPr>
          <a:xfrm>
            <a:off x="20" y="1282"/>
            <a:ext cx="12191980" cy="6856718"/>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3D1DD0C8-68A3-4031-BBA3-A0CC8C3AF845}"/>
              </a:ext>
            </a:extLst>
          </p:cNvPr>
          <p:cNvPicPr>
            <a:picLocks noChangeAspect="1"/>
          </p:cNvPicPr>
          <p:nvPr/>
        </p:nvPicPr>
        <p:blipFill rotWithShape="1">
          <a:blip r:embed="rId3"/>
          <a:srcRect t="1573" b="18654"/>
          <a:stretch/>
        </p:blipFill>
        <p:spPr>
          <a:xfrm>
            <a:off x="20" y="1282"/>
            <a:ext cx="12191980" cy="6856718"/>
          </a:xfrm>
          <a:prstGeom prst="rect">
            <a:avLst/>
          </a:prstGeom>
        </p:spPr>
      </p:pic>
    </p:spTree>
    <p:extLst>
      <p:ext uri="{BB962C8B-B14F-4D97-AF65-F5344CB8AC3E}">
        <p14:creationId xmlns:p14="http://schemas.microsoft.com/office/powerpoint/2010/main" val="987755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6" y="4868383"/>
            <a:ext cx="1799624" cy="1594059"/>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849055" y="318053"/>
            <a:ext cx="9453718" cy="535531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لأَنَّ كَلِمَةَ اللهِ حَيَّةٌ وَفَعَّالَةٌ وَأَمْضَى مِنْ كُلِّ سَيْفٍ ذِي حَدَّيْنِ، وَخَارِقَةٌ إِلَى مَفْرَقِ النَّفْسِ وَالرُّوحِ وَالْمَفَاصِلِ وَالْمِخَاخِ، وَمُمَيِّزَةٌ أَفْكَارَ الْقَلْبِ وَنِيَّاتِهِ.</a:t>
            </a:r>
            <a:br>
              <a:rPr lang="ar-LB" sz="5400" dirty="0">
                <a:solidFill>
                  <a:srgbClr val="7030A0"/>
                </a:solidFill>
              </a:rPr>
            </a:br>
            <a:r>
              <a:rPr lang="en-US" sz="5400" dirty="0">
                <a:solidFill>
                  <a:srgbClr val="7030A0"/>
                </a:solidFill>
              </a:rPr>
              <a:t> </a:t>
            </a:r>
            <a:r>
              <a:rPr lang="ar-LB" sz="4800" b="0" i="0" dirty="0">
                <a:solidFill>
                  <a:srgbClr val="7030A0"/>
                </a:solidFill>
                <a:effectLst/>
                <a:latin typeface="Tahoma" panose="020B0604030504040204" pitchFamily="34" charset="0"/>
              </a:rPr>
              <a:t>الع</a:t>
            </a:r>
            <a:r>
              <a:rPr lang="ar-LB" sz="4800" b="0" dirty="0">
                <a:solidFill>
                  <a:srgbClr val="7030A0"/>
                </a:solidFill>
                <a:effectLst/>
                <a:latin typeface="Tahoma" panose="020B0604030504040204" pitchFamily="34" charset="0"/>
              </a:rPr>
              <a:t>برانيين ٤ :</a:t>
            </a:r>
            <a:r>
              <a:rPr lang="ar-LB" sz="4800" b="0" i="0" dirty="0">
                <a:solidFill>
                  <a:srgbClr val="7030A0"/>
                </a:solidFill>
                <a:effectLst/>
                <a:latin typeface="Tahoma" panose="020B0604030504040204" pitchFamily="34" charset="0"/>
              </a:rPr>
              <a:t>١٢</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5732E983-9F10-B5B7-FFC2-4B6AFCC9D9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8992" y="0"/>
            <a:ext cx="3413008" cy="2518799"/>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935953"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78449" y="439044"/>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DF9B832B-B81F-4937-60D7-C477A44DED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8992" y="0"/>
            <a:ext cx="3413008" cy="2518799"/>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86215"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48403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30451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4998665" y="3932278"/>
            <a:ext cx="4833602" cy="2454270"/>
          </a:xfrm>
          <a:prstGeom prst="rect">
            <a:avLst/>
          </a:prstGeom>
        </p:spPr>
      </p:pic>
      <p:pic>
        <p:nvPicPr>
          <p:cNvPr id="2" name="Picture 1">
            <a:extLst>
              <a:ext uri="{FF2B5EF4-FFF2-40B4-BE49-F238E27FC236}">
                <a16:creationId xmlns:a16="http://schemas.microsoft.com/office/drawing/2014/main" id="{F4FF2150-212A-6310-F017-16C79342AB4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78992" y="0"/>
            <a:ext cx="3413008" cy="2518799"/>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53903"/>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b="0" i="0" dirty="0">
                <a:solidFill>
                  <a:srgbClr val="7030A0"/>
                </a:solidFill>
                <a:effectLst/>
                <a:latin typeface="Tahoma" panose="020B0604030504040204" pitchFamily="34" charset="0"/>
              </a:rPr>
              <a:t>قلبي بُمْ بُمْ</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قلبي بم بم">
            <a:hlinkClick r:id="" action="ppaction://media"/>
            <a:extLst>
              <a:ext uri="{FF2B5EF4-FFF2-40B4-BE49-F238E27FC236}">
                <a16:creationId xmlns:a16="http://schemas.microsoft.com/office/drawing/2014/main" id="{B30D48D8-4AC5-4ACA-AA52-48A02205384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04606" y="516424"/>
            <a:ext cx="609600" cy="609600"/>
          </a:xfrm>
          <a:prstGeom prst="rect">
            <a:avLst/>
          </a:prstGeom>
        </p:spPr>
      </p:pic>
    </p:spTree>
    <p:extLst>
      <p:ext uri="{BB962C8B-B14F-4D97-AF65-F5344CB8AC3E}">
        <p14:creationId xmlns:p14="http://schemas.microsoft.com/office/powerpoint/2010/main" val="1052284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clipart, silhouette, vector graphics&#10;&#10;Description automatically generated">
            <a:extLst>
              <a:ext uri="{FF2B5EF4-FFF2-40B4-BE49-F238E27FC236}">
                <a16:creationId xmlns:a16="http://schemas.microsoft.com/office/drawing/2014/main" id="{68EC33E7-C256-476E-9596-D3C5FA2C2B46}"/>
              </a:ext>
            </a:extLst>
          </p:cNvPr>
          <p:cNvPicPr>
            <a:picLocks noChangeAspect="1"/>
          </p:cNvPicPr>
          <p:nvPr/>
        </p:nvPicPr>
        <p:blipFill>
          <a:blip r:embed="rId3"/>
          <a:stretch>
            <a:fillRect/>
          </a:stretch>
        </p:blipFill>
        <p:spPr>
          <a:xfrm>
            <a:off x="2930470" y="1753657"/>
            <a:ext cx="3509826" cy="4306534"/>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4"/>
          <a:stretch>
            <a:fillRect/>
          </a:stretch>
        </p:blipFill>
        <p:spPr>
          <a:xfrm>
            <a:off x="6468845" y="1849325"/>
            <a:ext cx="2310147" cy="4507144"/>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290224" y="584485"/>
            <a:ext cx="1835759"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5756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4606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CBB07B-67D6-48E0-907D-FA333C2EB06E}"/>
              </a:ext>
            </a:extLst>
          </p:cNvPr>
          <p:cNvSpPr txBox="1"/>
          <p:nvPr/>
        </p:nvSpPr>
        <p:spPr>
          <a:xfrm>
            <a:off x="4279408" y="3351886"/>
            <a:ext cx="2019892" cy="646331"/>
          </a:xfrm>
          <a:prstGeom prst="rect">
            <a:avLst/>
          </a:prstGeom>
          <a:noFill/>
        </p:spPr>
        <p:txBody>
          <a:bodyPr wrap="square">
            <a:spAutoFit/>
          </a:bodyPr>
          <a:lstStyle/>
          <a:p>
            <a:pPr algn="ctr"/>
            <a:r>
              <a:rPr lang="ar-LB" sz="3600" dirty="0">
                <a:solidFill>
                  <a:srgbClr val="7030A0"/>
                </a:solidFill>
              </a:rPr>
              <a:t>شكرا لله</a:t>
            </a:r>
            <a:endParaRPr lang="en-US" sz="3600" dirty="0">
              <a:solidFill>
                <a:srgbClr val="7030A0"/>
              </a:solidFill>
            </a:endParaRPr>
          </a:p>
        </p:txBody>
      </p:sp>
      <p:sp>
        <p:nvSpPr>
          <p:cNvPr id="15" name="TextBox 14">
            <a:extLst>
              <a:ext uri="{FF2B5EF4-FFF2-40B4-BE49-F238E27FC236}">
                <a16:creationId xmlns:a16="http://schemas.microsoft.com/office/drawing/2014/main" id="{79A88F48-CB83-4F32-9134-53FF2CF87168}"/>
              </a:ext>
            </a:extLst>
          </p:cNvPr>
          <p:cNvSpPr txBox="1"/>
          <p:nvPr/>
        </p:nvSpPr>
        <p:spPr>
          <a:xfrm>
            <a:off x="4279408" y="2459713"/>
            <a:ext cx="2019892" cy="646331"/>
          </a:xfrm>
          <a:prstGeom prst="rect">
            <a:avLst/>
          </a:prstGeom>
          <a:noFill/>
        </p:spPr>
        <p:txBody>
          <a:bodyPr wrap="square">
            <a:spAutoFit/>
          </a:bodyPr>
          <a:lstStyle/>
          <a:p>
            <a:pPr algn="ctr"/>
            <a:r>
              <a:rPr lang="ar-LB" sz="3600" dirty="0">
                <a:solidFill>
                  <a:srgbClr val="7030A0"/>
                </a:solidFill>
              </a:rPr>
              <a:t>طلب المغفرة</a:t>
            </a:r>
            <a:endParaRPr lang="en-US" sz="3600" dirty="0">
              <a:solidFill>
                <a:srgbClr val="7030A0"/>
              </a:solidFill>
            </a:endParaRPr>
          </a:p>
        </p:txBody>
      </p:sp>
      <p:sp>
        <p:nvSpPr>
          <p:cNvPr id="17" name="TextBox 16">
            <a:extLst>
              <a:ext uri="{FF2B5EF4-FFF2-40B4-BE49-F238E27FC236}">
                <a16:creationId xmlns:a16="http://schemas.microsoft.com/office/drawing/2014/main" id="{08E9C207-26CF-46C8-847F-D526312B12C6}"/>
              </a:ext>
            </a:extLst>
          </p:cNvPr>
          <p:cNvSpPr txBox="1"/>
          <p:nvPr/>
        </p:nvSpPr>
        <p:spPr>
          <a:xfrm>
            <a:off x="4016835" y="4102897"/>
            <a:ext cx="2169280" cy="954107"/>
          </a:xfrm>
          <a:prstGeom prst="rect">
            <a:avLst/>
          </a:prstGeom>
          <a:noFill/>
        </p:spPr>
        <p:txBody>
          <a:bodyPr wrap="square">
            <a:spAutoFit/>
          </a:bodyPr>
          <a:lstStyle/>
          <a:p>
            <a:pPr algn="r"/>
            <a:r>
              <a:rPr lang="ar-LB" sz="2800" dirty="0">
                <a:solidFill>
                  <a:srgbClr val="7030A0"/>
                </a:solidFill>
              </a:rPr>
              <a:t>الصلاة من أجل الاخرين</a:t>
            </a:r>
            <a:endParaRPr lang="en-US" sz="2800" dirty="0">
              <a:solidFill>
                <a:srgbClr val="7030A0"/>
              </a:solidFill>
            </a:endParaRPr>
          </a:p>
        </p:txBody>
      </p:sp>
      <p:sp>
        <p:nvSpPr>
          <p:cNvPr id="20" name="TextBox 19">
            <a:extLst>
              <a:ext uri="{FF2B5EF4-FFF2-40B4-BE49-F238E27FC236}">
                <a16:creationId xmlns:a16="http://schemas.microsoft.com/office/drawing/2014/main" id="{855DB899-C3C2-4FAE-8645-8CEF4E7C8878}"/>
              </a:ext>
            </a:extLst>
          </p:cNvPr>
          <p:cNvSpPr txBox="1"/>
          <p:nvPr/>
        </p:nvSpPr>
        <p:spPr>
          <a:xfrm>
            <a:off x="3475826" y="5086035"/>
            <a:ext cx="2620174" cy="954107"/>
          </a:xfrm>
          <a:prstGeom prst="rect">
            <a:avLst/>
          </a:prstGeom>
          <a:noFill/>
        </p:spPr>
        <p:txBody>
          <a:bodyPr wrap="square">
            <a:spAutoFit/>
          </a:bodyPr>
          <a:lstStyle/>
          <a:p>
            <a:pPr algn="r"/>
            <a:r>
              <a:rPr lang="ar-LB" sz="2800" dirty="0">
                <a:solidFill>
                  <a:srgbClr val="7030A0"/>
                </a:solidFill>
              </a:rPr>
              <a:t>الصلاة من أجل نفوسنا</a:t>
            </a:r>
            <a:endParaRPr lang="en-US" sz="2800" dirty="0">
              <a:solidFill>
                <a:srgbClr val="7030A0"/>
              </a:solidFill>
            </a:endParaRPr>
          </a:p>
        </p:txBody>
      </p:sp>
      <p:pic>
        <p:nvPicPr>
          <p:cNvPr id="2" name="Picture 1">
            <a:extLst>
              <a:ext uri="{FF2B5EF4-FFF2-40B4-BE49-F238E27FC236}">
                <a16:creationId xmlns:a16="http://schemas.microsoft.com/office/drawing/2014/main" id="{D23C7845-8B63-0C49-C9A6-88C425F4BF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78992" y="0"/>
            <a:ext cx="3413008" cy="2518799"/>
          </a:xfrm>
          <a:prstGeom prst="rect">
            <a:avLst/>
          </a:prstGeom>
        </p:spPr>
      </p:pic>
    </p:spTree>
    <p:extLst>
      <p:ext uri="{BB962C8B-B14F-4D97-AF65-F5344CB8AC3E}">
        <p14:creationId xmlns:p14="http://schemas.microsoft.com/office/powerpoint/2010/main" val="21991065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1176" y="748072"/>
            <a:ext cx="11473732" cy="4924361"/>
          </a:xfrm>
          <a:prstGeom prst="rect">
            <a:avLst/>
          </a:prstGeom>
        </p:spPr>
        <p:txBody>
          <a:bodyPr wrap="square">
            <a:spAutoFit/>
          </a:bodyPr>
          <a:lstStyle/>
          <a:p>
            <a:pPr algn="ctr" rtl="1">
              <a:lnSpc>
                <a:spcPct val="150000"/>
              </a:lnSpc>
            </a:pPr>
            <a:r>
              <a:rPr lang="en-US" sz="5400" b="1" i="0" dirty="0">
                <a:solidFill>
                  <a:srgbClr val="273582"/>
                </a:solidFill>
                <a:effectLst/>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قلبي بم بم قلبي بم بم</a:t>
            </a:r>
            <a:r>
              <a:rPr lang="en-US" sz="5400" b="1" i="0" dirty="0">
                <a:solidFill>
                  <a:srgbClr val="273582"/>
                </a:solidFill>
                <a:effectLst/>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٢ </a:t>
            </a:r>
          </a:p>
          <a:p>
            <a:pPr algn="ctr" rtl="1">
              <a:lnSpc>
                <a:spcPct val="150000"/>
              </a:lnSpc>
            </a:pPr>
            <a:r>
              <a:rPr lang="ar-LB" sz="5400" b="1" i="0" dirty="0">
                <a:solidFill>
                  <a:srgbClr val="273582"/>
                </a:solidFill>
                <a:effectLst/>
                <a:latin typeface="Tahoma" panose="020B0604030504040204" pitchFamily="34" charset="0"/>
              </a:rPr>
              <a:t>عارف إنك بتحبني</a:t>
            </a:r>
          </a:p>
          <a:p>
            <a:pPr algn="ctr" rtl="1">
              <a:lnSpc>
                <a:spcPct val="150000"/>
              </a:lnSpc>
            </a:pPr>
            <a:r>
              <a:rPr lang="en-US" sz="5400" b="1" i="0" dirty="0">
                <a:solidFill>
                  <a:srgbClr val="273582"/>
                </a:solidFill>
                <a:effectLst/>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عيني تفتح عيني تغمض</a:t>
            </a:r>
            <a:r>
              <a:rPr lang="en-US" sz="5400" b="1" i="0" dirty="0">
                <a:solidFill>
                  <a:srgbClr val="273582"/>
                </a:solidFill>
                <a:effectLst/>
                <a:latin typeface="Arial" panose="020B0604020202020204" pitchFamily="34" charset="0"/>
                <a:cs typeface="Arial" panose="020B060402020202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b="1" i="0" dirty="0">
                <a:solidFill>
                  <a:srgbClr val="273582"/>
                </a:solidFill>
                <a:effectLst/>
                <a:latin typeface="Tahoma" panose="020B0604030504040204" pitchFamily="34" charset="0"/>
              </a:rPr>
              <a:t>وأعرف إنك ... بتحبني</a:t>
            </a:r>
          </a:p>
        </p:txBody>
      </p:sp>
    </p:spTree>
    <p:extLst>
      <p:ext uri="{BB962C8B-B14F-4D97-AF65-F5344CB8AC3E}">
        <p14:creationId xmlns:p14="http://schemas.microsoft.com/office/powerpoint/2010/main" val="3275811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37322" y="427594"/>
            <a:ext cx="11473732" cy="6170856"/>
          </a:xfrm>
          <a:prstGeom prst="rect">
            <a:avLst/>
          </a:prstGeom>
        </p:spPr>
        <p:txBody>
          <a:bodyPr wrap="square">
            <a:spAutoFit/>
          </a:bodyPr>
          <a:lstStyle/>
          <a:p>
            <a:pPr algn="ctr" rtl="1">
              <a:lnSpc>
                <a:spcPct val="150000"/>
              </a:lnSpc>
            </a:pPr>
            <a:r>
              <a:rPr lang="en-US" sz="5200" b="1" i="0" dirty="0">
                <a:solidFill>
                  <a:srgbClr val="273582"/>
                </a:solidFill>
                <a:effectLst/>
                <a:latin typeface="Arial" panose="020B0604020202020204" pitchFamily="34" charset="0"/>
                <a:cs typeface="Arial" panose="020B0604020202020204" pitchFamily="34" charset="0"/>
              </a:rPr>
              <a:t>)</a:t>
            </a:r>
            <a:r>
              <a:rPr lang="ar-LB" sz="5200" b="1" i="0" dirty="0">
                <a:solidFill>
                  <a:srgbClr val="273582"/>
                </a:solidFill>
                <a:effectLst/>
                <a:latin typeface="Tahoma" panose="020B0604030504040204" pitchFamily="34" charset="0"/>
              </a:rPr>
              <a:t>رجلي تنط لفوق رجلي تنط</a:t>
            </a:r>
            <a:r>
              <a:rPr lang="en-US" sz="5200" b="1" i="0" dirty="0">
                <a:solidFill>
                  <a:srgbClr val="273582"/>
                </a:solidFill>
                <a:effectLst/>
                <a:latin typeface="Arial" panose="020B0604020202020204" pitchFamily="34" charset="0"/>
                <a:cs typeface="Arial" panose="020B0604020202020204" pitchFamily="34" charset="0"/>
              </a:rPr>
              <a:t>(</a:t>
            </a:r>
            <a:r>
              <a:rPr lang="ar-LB" sz="5200" b="1" i="0" dirty="0">
                <a:solidFill>
                  <a:srgbClr val="273582"/>
                </a:solidFill>
                <a:effectLst/>
                <a:latin typeface="Tahoma" panose="020B0604030504040204" pitchFamily="34" charset="0"/>
              </a:rPr>
              <a:t>٢</a:t>
            </a:r>
            <a:endParaRPr lang="ar-LB" sz="5200" b="1" i="0" dirty="0">
              <a:solidFill>
                <a:srgbClr val="273582"/>
              </a:solidFill>
              <a:effectLst/>
              <a:latin typeface="Arial" panose="020B0604020202020204" pitchFamily="34" charset="0"/>
              <a:cs typeface="Arial" panose="020B0604020202020204" pitchFamily="34" charset="0"/>
            </a:endParaRPr>
          </a:p>
          <a:p>
            <a:pPr algn="ctr" rtl="1">
              <a:lnSpc>
                <a:spcPct val="150000"/>
              </a:lnSpc>
            </a:pPr>
            <a:r>
              <a:rPr lang="ar-LB" sz="5200" b="1" i="0" dirty="0">
                <a:solidFill>
                  <a:srgbClr val="273582"/>
                </a:solidFill>
                <a:effectLst/>
                <a:latin typeface="Tahoma" panose="020B0604030504040204" pitchFamily="34" charset="0"/>
              </a:rPr>
              <a:t>وافرح انك ... بتحبني</a:t>
            </a:r>
          </a:p>
          <a:p>
            <a:pPr algn="ctr" rtl="1">
              <a:lnSpc>
                <a:spcPct val="150000"/>
              </a:lnSpc>
            </a:pPr>
            <a:r>
              <a:rPr lang="ar-LB" sz="5200" b="1" i="0" dirty="0">
                <a:solidFill>
                  <a:srgbClr val="273582"/>
                </a:solidFill>
                <a:effectLst/>
                <a:latin typeface="Tahoma" panose="020B0604030504040204" pitchFamily="34" charset="0"/>
              </a:rPr>
              <a:t>برفع صوتي مع البحور</a:t>
            </a:r>
          </a:p>
          <a:p>
            <a:pPr algn="ctr" rtl="1">
              <a:lnSpc>
                <a:spcPct val="150000"/>
              </a:lnSpc>
            </a:pPr>
            <a:r>
              <a:rPr lang="ar-LB" sz="5200" b="1" i="0" dirty="0">
                <a:solidFill>
                  <a:srgbClr val="273582"/>
                </a:solidFill>
                <a:effectLst/>
                <a:latin typeface="Tahoma" panose="020B0604030504040204" pitchFamily="34" charset="0"/>
              </a:rPr>
              <a:t>والطيور ويا الزهور</a:t>
            </a:r>
            <a:endParaRPr lang="en-US" sz="5200" b="1" i="0" dirty="0">
              <a:solidFill>
                <a:srgbClr val="273582"/>
              </a:solidFill>
              <a:effectLst/>
              <a:latin typeface="Tahoma" panose="020B0604030504040204" pitchFamily="34" charset="0"/>
            </a:endParaRPr>
          </a:p>
          <a:p>
            <a:pPr algn="ctr" rtl="1">
              <a:lnSpc>
                <a:spcPct val="150000"/>
              </a:lnSpc>
            </a:pPr>
            <a:r>
              <a:rPr lang="ar-LB" sz="5200" b="1" i="0" dirty="0">
                <a:solidFill>
                  <a:srgbClr val="273582"/>
                </a:solidFill>
                <a:effectLst/>
                <a:latin typeface="Tahoma" panose="020B0604030504040204" pitchFamily="34" charset="0"/>
              </a:rPr>
              <a:t>واشكر انك ... خلقتني</a:t>
            </a:r>
          </a:p>
        </p:txBody>
      </p:sp>
    </p:spTree>
    <p:extLst>
      <p:ext uri="{BB962C8B-B14F-4D97-AF65-F5344CB8AC3E}">
        <p14:creationId xmlns:p14="http://schemas.microsoft.com/office/powerpoint/2010/main" val="23034094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26546" y="670251"/>
            <a:ext cx="1147373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(قلبي بم بم قلبي بم بم</a:t>
            </a:r>
          </a:p>
          <a:p>
            <a:pPr algn="ctr" rtl="1">
              <a:lnSpc>
                <a:spcPct val="150000"/>
              </a:lnSpc>
            </a:pPr>
            <a:r>
              <a:rPr lang="ar-LB" sz="5400" b="1" i="0" dirty="0">
                <a:solidFill>
                  <a:srgbClr val="273582"/>
                </a:solidFill>
                <a:effectLst/>
                <a:latin typeface="Tahoma" panose="020B0604030504040204" pitchFamily="34" charset="0"/>
              </a:rPr>
              <a:t>عيني تفتح عيني تغمض</a:t>
            </a:r>
          </a:p>
          <a:p>
            <a:pPr algn="ctr" rtl="1">
              <a:lnSpc>
                <a:spcPct val="150000"/>
              </a:lnSpc>
            </a:pPr>
            <a:r>
              <a:rPr lang="ar-LB" sz="5400" b="1" i="0" dirty="0">
                <a:solidFill>
                  <a:srgbClr val="273582"/>
                </a:solidFill>
                <a:effectLst/>
                <a:latin typeface="Tahoma" panose="020B0604030504040204" pitchFamily="34" charset="0"/>
              </a:rPr>
              <a:t>رجلي تنط لفوق رجلي تنط </a:t>
            </a:r>
          </a:p>
          <a:p>
            <a:pPr algn="ctr" rtl="1">
              <a:lnSpc>
                <a:spcPct val="150000"/>
              </a:lnSpc>
            </a:pPr>
            <a:r>
              <a:rPr lang="ar-LB" sz="5400" b="1" i="0" dirty="0">
                <a:solidFill>
                  <a:srgbClr val="273582"/>
                </a:solidFill>
                <a:effectLst/>
                <a:latin typeface="Tahoma" panose="020B0604030504040204" pitchFamily="34" charset="0"/>
              </a:rPr>
              <a:t>برفع صوتي برفع صوتي)٢</a:t>
            </a:r>
          </a:p>
        </p:txBody>
      </p:sp>
    </p:spTree>
    <p:extLst>
      <p:ext uri="{BB962C8B-B14F-4D97-AF65-F5344CB8AC3E}">
        <p14:creationId xmlns:p14="http://schemas.microsoft.com/office/powerpoint/2010/main" val="3383422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26546" y="738344"/>
            <a:ext cx="11473732"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قلبي بم بم</a:t>
            </a:r>
          </a:p>
          <a:p>
            <a:pPr algn="ctr" rtl="1">
              <a:lnSpc>
                <a:spcPct val="150000"/>
              </a:lnSpc>
            </a:pPr>
            <a:r>
              <a:rPr lang="ar-LB" sz="5400" b="1" i="0" dirty="0">
                <a:solidFill>
                  <a:srgbClr val="273582"/>
                </a:solidFill>
                <a:effectLst/>
                <a:latin typeface="Tahoma" panose="020B0604030504040204" pitchFamily="34" charset="0"/>
              </a:rPr>
              <a:t>عيني تفتح</a:t>
            </a:r>
          </a:p>
          <a:p>
            <a:pPr algn="ctr" rtl="1">
              <a:lnSpc>
                <a:spcPct val="150000"/>
              </a:lnSpc>
            </a:pPr>
            <a:r>
              <a:rPr lang="ar-LB" sz="5400" b="1" i="0" dirty="0">
                <a:solidFill>
                  <a:srgbClr val="273582"/>
                </a:solidFill>
                <a:effectLst/>
                <a:latin typeface="Tahoma" panose="020B0604030504040204" pitchFamily="34" charset="0"/>
              </a:rPr>
              <a:t>رجلي تنط لفوق</a:t>
            </a:r>
          </a:p>
          <a:p>
            <a:pPr algn="ctr" rtl="1">
              <a:lnSpc>
                <a:spcPct val="150000"/>
              </a:lnSpc>
            </a:pPr>
            <a:r>
              <a:rPr lang="ar-LB" sz="5400" b="1" i="0" dirty="0">
                <a:solidFill>
                  <a:srgbClr val="273582"/>
                </a:solidFill>
                <a:effectLst/>
                <a:latin typeface="Tahoma" panose="020B0604030504040204" pitchFamily="34" charset="0"/>
              </a:rPr>
              <a:t>برفع صوتي</a:t>
            </a:r>
          </a:p>
        </p:txBody>
      </p:sp>
    </p:spTree>
    <p:extLst>
      <p:ext uri="{BB962C8B-B14F-4D97-AF65-F5344CB8AC3E}">
        <p14:creationId xmlns:p14="http://schemas.microsoft.com/office/powerpoint/2010/main" val="894243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478" y="1084930"/>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ربي يسوع بيحبني</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بي يسوع بيحبني">
            <a:hlinkClick r:id="" action="ppaction://media"/>
            <a:extLst>
              <a:ext uri="{FF2B5EF4-FFF2-40B4-BE49-F238E27FC236}">
                <a16:creationId xmlns:a16="http://schemas.microsoft.com/office/drawing/2014/main" id="{A1DBE052-B007-426C-8D99-7C45054B7A0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04606" y="599189"/>
            <a:ext cx="609600" cy="609600"/>
          </a:xfrm>
          <a:prstGeom prst="rect">
            <a:avLst/>
          </a:prstGeom>
        </p:spPr>
      </p:pic>
    </p:spTree>
    <p:extLst>
      <p:ext uri="{BB962C8B-B14F-4D97-AF65-F5344CB8AC3E}">
        <p14:creationId xmlns:p14="http://schemas.microsoft.com/office/powerpoint/2010/main" val="2046290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74527" y="2551547"/>
            <a:ext cx="11473732" cy="1184876"/>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(ربي يسوع .. بحبني قبلني ليه .. غفر ذنبي)٢</a:t>
            </a:r>
          </a:p>
        </p:txBody>
      </p:sp>
    </p:spTree>
    <p:extLst>
      <p:ext uri="{BB962C8B-B14F-4D97-AF65-F5344CB8AC3E}">
        <p14:creationId xmlns:p14="http://schemas.microsoft.com/office/powerpoint/2010/main" val="3646252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3413</TotalTime>
  <Words>1748</Words>
  <Application>Microsoft Macintosh PowerPoint</Application>
  <PresentationFormat>Widescreen</PresentationFormat>
  <Paragraphs>184</Paragraphs>
  <Slides>31</Slides>
  <Notes>15</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Sarah Hanna</cp:lastModifiedBy>
  <cp:revision>802</cp:revision>
  <dcterms:created xsi:type="dcterms:W3CDTF">2020-02-20T11:27:55Z</dcterms:created>
  <dcterms:modified xsi:type="dcterms:W3CDTF">2023-11-08T08:29:42Z</dcterms:modified>
</cp:coreProperties>
</file>